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56" r:id="rId2"/>
    <p:sldId id="272" r:id="rId3"/>
    <p:sldId id="273" r:id="rId4"/>
    <p:sldId id="275" r:id="rId5"/>
    <p:sldId id="274" r:id="rId6"/>
    <p:sldId id="294" r:id="rId7"/>
    <p:sldId id="295" r:id="rId8"/>
    <p:sldId id="301" r:id="rId9"/>
    <p:sldId id="284" r:id="rId10"/>
    <p:sldId id="306" r:id="rId11"/>
    <p:sldId id="304" r:id="rId12"/>
    <p:sldId id="309" r:id="rId13"/>
    <p:sldId id="310" r:id="rId14"/>
    <p:sldId id="303" r:id="rId15"/>
    <p:sldId id="297" r:id="rId16"/>
    <p:sldId id="311" r:id="rId17"/>
    <p:sldId id="302" r:id="rId18"/>
    <p:sldId id="305" r:id="rId19"/>
    <p:sldId id="307" r:id="rId20"/>
    <p:sldId id="308" r:id="rId21"/>
    <p:sldId id="290" r:id="rId22"/>
    <p:sldId id="288" r:id="rId23"/>
    <p:sldId id="300" r:id="rId24"/>
    <p:sldId id="312" r:id="rId25"/>
    <p:sldId id="315" r:id="rId26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A81B"/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4709" autoAdjust="0"/>
  </p:normalViewPr>
  <p:slideViewPr>
    <p:cSldViewPr>
      <p:cViewPr>
        <p:scale>
          <a:sx n="86" d="100"/>
          <a:sy n="86" d="100"/>
        </p:scale>
        <p:origin x="-9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>
              <a:defRPr sz="38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9/2/2010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‹nº›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rtl="0" eaLnBrk="1" latinLnBrk="0" hangingPunct="1">
        <a:spcBef>
          <a:spcPct val="0"/>
        </a:spcBef>
        <a:buNone/>
        <a:defRPr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D:\Documents%20and%20Settings\fis-114\Ambiente%20de%20trabalho\Foguetes\Filme11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D:\Documents%20and%20Settings\fis-114\Ambiente%20de%20trabalho\Foguetes\Filme_0003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D:\Documents%20and%20Settings\fis-114\Ambiente%20de%20trabalho\Foguetes\Filme_0004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D:\Documents%20and%20Settings\fis-114\Ambiente%20de%20trabalho\Foguetes\Filme_0001.wm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PT" dirty="0" smtClean="0"/>
              <a:t>Foguetes  propulsionados  a água  </a:t>
            </a:r>
            <a:br>
              <a:rPr lang="pt-PT" dirty="0" smtClean="0"/>
            </a:br>
            <a:r>
              <a:rPr dirty="0" smtClean="0">
                <a:solidFill>
                  <a:schemeClr val="accent1"/>
                </a:solidFill>
              </a:rPr>
              <a:t>2010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pt-PT" dirty="0" smtClean="0"/>
              <a:t>Escola de Verão de Física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Filme1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914400"/>
          </a:xfrm>
        </p:spPr>
        <p:txBody>
          <a:bodyPr/>
          <a:lstStyle/>
          <a:p>
            <a:r>
              <a:rPr lang="pt-PT" dirty="0" smtClean="0"/>
              <a:t>Fase de propulsão </a:t>
            </a:r>
            <a:endParaRPr lang="pt-PT" dirty="0"/>
          </a:p>
        </p:txBody>
      </p:sp>
      <p:pic>
        <p:nvPicPr>
          <p:cNvPr id="4" name="Marcador de Posição de Conteúdo 3" descr="p_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08112"/>
            <a:ext cx="6957212" cy="4941168"/>
          </a:xfrm>
        </p:spPr>
      </p:pic>
      <p:sp>
        <p:nvSpPr>
          <p:cNvPr id="6" name="CaixaDeTexto 5"/>
          <p:cNvSpPr txBox="1"/>
          <p:nvPr/>
        </p:nvSpPr>
        <p:spPr>
          <a:xfrm>
            <a:off x="6660232" y="5445224"/>
            <a:ext cx="2196752" cy="1200329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Condições iniciais: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V</a:t>
            </a:r>
            <a:r>
              <a:rPr lang="pt-PT" baseline="-25000" dirty="0" smtClean="0">
                <a:solidFill>
                  <a:schemeClr val="bg1"/>
                </a:solidFill>
              </a:rPr>
              <a:t>Ar</a:t>
            </a:r>
            <a:r>
              <a:rPr lang="pt-PT" dirty="0" smtClean="0">
                <a:solidFill>
                  <a:schemeClr val="bg1"/>
                </a:solidFill>
              </a:rPr>
              <a:t>=67%</a:t>
            </a:r>
          </a:p>
          <a:p>
            <a:r>
              <a:rPr lang="pt-PT" dirty="0" err="1" smtClean="0">
                <a:solidFill>
                  <a:schemeClr val="bg1"/>
                </a:solidFill>
              </a:rPr>
              <a:t>Theta=</a:t>
            </a:r>
            <a:r>
              <a:rPr lang="pt-PT" dirty="0" smtClean="0">
                <a:solidFill>
                  <a:schemeClr val="bg1"/>
                </a:solidFill>
              </a:rPr>
              <a:t> 60º</a:t>
            </a:r>
          </a:p>
          <a:p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47898"/>
            <a:ext cx="9144000" cy="98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914400"/>
          </a:xfrm>
        </p:spPr>
        <p:txBody>
          <a:bodyPr/>
          <a:lstStyle/>
          <a:p>
            <a:r>
              <a:rPr lang="pt-PT" dirty="0" smtClean="0"/>
              <a:t>Fase de propulsão </a:t>
            </a:r>
            <a:endParaRPr lang="pt-PT" dirty="0"/>
          </a:p>
        </p:txBody>
      </p:sp>
      <p:pic>
        <p:nvPicPr>
          <p:cNvPr id="4" name="Marcador de Posição de Conteúdo 3" descr="p_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08112"/>
            <a:ext cx="6957212" cy="4941168"/>
          </a:xfrm>
        </p:spPr>
      </p:pic>
      <p:sp>
        <p:nvSpPr>
          <p:cNvPr id="6" name="CaixaDeTexto 5"/>
          <p:cNvSpPr txBox="1"/>
          <p:nvPr/>
        </p:nvSpPr>
        <p:spPr>
          <a:xfrm>
            <a:off x="6660232" y="5445224"/>
            <a:ext cx="2196752" cy="1200329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Condições iniciais: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V</a:t>
            </a:r>
            <a:r>
              <a:rPr lang="pt-PT" baseline="-25000" dirty="0" smtClean="0">
                <a:solidFill>
                  <a:schemeClr val="bg1"/>
                </a:solidFill>
              </a:rPr>
              <a:t>Ar</a:t>
            </a:r>
            <a:r>
              <a:rPr lang="pt-PT" dirty="0" smtClean="0">
                <a:solidFill>
                  <a:schemeClr val="bg1"/>
                </a:solidFill>
              </a:rPr>
              <a:t>=67%</a:t>
            </a:r>
          </a:p>
          <a:p>
            <a:r>
              <a:rPr lang="pt-PT" dirty="0" err="1" smtClean="0">
                <a:solidFill>
                  <a:schemeClr val="bg1"/>
                </a:solidFill>
              </a:rPr>
              <a:t>Theta=</a:t>
            </a:r>
            <a:r>
              <a:rPr lang="pt-PT" dirty="0" smtClean="0">
                <a:solidFill>
                  <a:schemeClr val="bg1"/>
                </a:solidFill>
              </a:rPr>
              <a:t> 60º</a:t>
            </a:r>
          </a:p>
          <a:p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7" name="Chamada rectangular 6"/>
          <p:cNvSpPr/>
          <p:nvPr/>
        </p:nvSpPr>
        <p:spPr>
          <a:xfrm>
            <a:off x="5364088" y="692696"/>
            <a:ext cx="3528392" cy="2376264"/>
          </a:xfrm>
          <a:prstGeom prst="wedgeRectCallout">
            <a:avLst>
              <a:gd name="adj1" fmla="val -93872"/>
              <a:gd name="adj2" fmla="val 50439"/>
            </a:avLst>
          </a:prstGeom>
          <a:solidFill>
            <a:schemeClr val="accent2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>
                <a:solidFill>
                  <a:schemeClr val="tx1"/>
                </a:solidFill>
              </a:rPr>
              <a:t>Brusca diminuição da pressão</a:t>
            </a:r>
          </a:p>
          <a:p>
            <a:pPr algn="ctr"/>
            <a:endParaRPr lang="pt-PT" sz="2400" dirty="0" smtClean="0">
              <a:solidFill>
                <a:schemeClr val="tx1"/>
              </a:solidFill>
            </a:endParaRPr>
          </a:p>
          <a:p>
            <a:pPr algn="ctr"/>
            <a:r>
              <a:rPr lang="pt-PT" sz="2400" dirty="0" smtClean="0">
                <a:solidFill>
                  <a:schemeClr val="tx1"/>
                </a:solidFill>
              </a:rPr>
              <a:t>Temperatura dentro do foguete diminui </a:t>
            </a:r>
          </a:p>
          <a:p>
            <a:pPr algn="ctr"/>
            <a:r>
              <a:rPr lang="pt-PT" sz="2400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899592" y="332656"/>
            <a:ext cx="7772400" cy="914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Voo </a:t>
            </a:r>
            <a:r>
              <a:rPr kumimoji="0" lang="pt-PT" sz="4000" b="0" i="0" u="none" strike="noStrike" kern="1200" cap="none" spc="-15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completo-</a:t>
            </a:r>
            <a:r>
              <a:rPr kumimoji="0" lang="pt-PT" sz="40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exemplo</a:t>
            </a:r>
            <a:endParaRPr kumimoji="0" lang="pt-PT" sz="40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72008" y="980728"/>
            <a:ext cx="8964488" cy="2900603"/>
            <a:chOff x="72008" y="980728"/>
            <a:chExt cx="8964488" cy="2900603"/>
          </a:xfrm>
        </p:grpSpPr>
        <p:pic>
          <p:nvPicPr>
            <p:cNvPr id="53250" name="Picture 2" descr="D:\Documents and Settings\fis-114\Ambiente de trabalho\graf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08" y="1320049"/>
              <a:ext cx="8964488" cy="2561282"/>
            </a:xfrm>
            <a:prstGeom prst="rect">
              <a:avLst/>
            </a:prstGeom>
            <a:noFill/>
          </p:spPr>
        </p:pic>
        <p:sp>
          <p:nvSpPr>
            <p:cNvPr id="8" name="TextBox 37"/>
            <p:cNvSpPr txBox="1"/>
            <p:nvPr/>
          </p:nvSpPr>
          <p:spPr>
            <a:xfrm>
              <a:off x="6012160" y="980728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>
                  <a:solidFill>
                    <a:schemeClr val="accent1"/>
                  </a:solidFill>
                </a:rPr>
                <a:t>Sem considerar o arrasto</a:t>
              </a:r>
              <a:endParaRPr lang="pt-PT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6511" y="3881911"/>
            <a:ext cx="8999985" cy="2931465"/>
            <a:chOff x="36511" y="3881911"/>
            <a:chExt cx="8999985" cy="2931465"/>
          </a:xfrm>
        </p:grpSpPr>
        <p:pic>
          <p:nvPicPr>
            <p:cNvPr id="53251" name="Picture 3" descr="J:\tranjetorias\ex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11" y="3881911"/>
              <a:ext cx="8999985" cy="2571425"/>
            </a:xfrm>
            <a:prstGeom prst="rect">
              <a:avLst/>
            </a:prstGeom>
            <a:noFill/>
          </p:spPr>
        </p:pic>
        <p:sp>
          <p:nvSpPr>
            <p:cNvPr id="9" name="TextBox 37"/>
            <p:cNvSpPr txBox="1"/>
            <p:nvPr/>
          </p:nvSpPr>
          <p:spPr>
            <a:xfrm>
              <a:off x="6228184" y="6444044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>
                  <a:solidFill>
                    <a:schemeClr val="accent1"/>
                  </a:solidFill>
                </a:rPr>
                <a:t>Considerando o arrasto</a:t>
              </a:r>
              <a:endParaRPr lang="pt-PT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0" y="5373216"/>
            <a:ext cx="971600" cy="144655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Condições iniciais:</a:t>
            </a:r>
          </a:p>
          <a:p>
            <a:r>
              <a:rPr lang="pt-PT" sz="1400" dirty="0" smtClean="0"/>
              <a:t>Pressão - 3bar</a:t>
            </a:r>
          </a:p>
          <a:p>
            <a:r>
              <a:rPr lang="pt-PT" sz="1400" dirty="0" smtClean="0"/>
              <a:t>V ar=67 %</a:t>
            </a:r>
          </a:p>
          <a:p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834064" cy="1188744"/>
          </a:xfrm>
        </p:spPr>
        <p:txBody>
          <a:bodyPr/>
          <a:lstStyle/>
          <a:p>
            <a:r>
              <a:rPr lang="pt-PT" dirty="0" smtClean="0"/>
              <a:t>Ângulos de lançamento</a:t>
            </a:r>
            <a:endParaRPr lang="pt-PT" dirty="0"/>
          </a:p>
        </p:txBody>
      </p:sp>
      <p:pic>
        <p:nvPicPr>
          <p:cNvPr id="4" name="Imagem 3" descr="tranjetori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120680" cy="459051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627784" y="1628800"/>
            <a:ext cx="3960440" cy="307777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schemeClr val="bg1"/>
                </a:solidFill>
              </a:rPr>
              <a:t>Trajectórias em função dos ângulos de lançamento</a:t>
            </a: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3779912" y="2204864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75º</a:t>
            </a:r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2267744" y="2132856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90º</a:t>
            </a:r>
            <a:endParaRPr lang="pt-PT" dirty="0"/>
          </a:p>
        </p:txBody>
      </p:sp>
      <p:sp>
        <p:nvSpPr>
          <p:cNvPr id="9" name="Rectângulo 8"/>
          <p:cNvSpPr/>
          <p:nvPr/>
        </p:nvSpPr>
        <p:spPr>
          <a:xfrm>
            <a:off x="5220072" y="3140968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60º</a:t>
            </a: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5940152" y="41490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45º</a:t>
            </a:r>
            <a:endParaRPr lang="pt-PT" dirty="0"/>
          </a:p>
        </p:txBody>
      </p:sp>
      <p:sp>
        <p:nvSpPr>
          <p:cNvPr id="11" name="Rectângulo 10"/>
          <p:cNvSpPr/>
          <p:nvPr/>
        </p:nvSpPr>
        <p:spPr>
          <a:xfrm>
            <a:off x="5076056" y="4725144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30º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11560" y="5473005"/>
            <a:ext cx="1152128" cy="1384995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Condições iniciais: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Pressão - 3bar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V ar=67 %</a:t>
            </a:r>
          </a:p>
          <a:p>
            <a:endParaRPr lang="pt-PT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1899592"/>
            <a:ext cx="8208912" cy="1011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ta entalhada para a direita 4"/>
          <p:cNvSpPr/>
          <p:nvPr/>
        </p:nvSpPr>
        <p:spPr>
          <a:xfrm>
            <a:off x="2411760" y="476672"/>
            <a:ext cx="1656184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1" name="Filme_000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Resultados  observados</a:t>
            </a:r>
            <a:endParaRPr lang="pt-PT" dirty="0"/>
          </a:p>
        </p:txBody>
      </p:sp>
      <p:pic>
        <p:nvPicPr>
          <p:cNvPr id="54274" name="Picture 2" descr="J:\tranjetorias\alc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7315200" cy="54864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11560" y="5301208"/>
            <a:ext cx="971600" cy="144655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Condições iniciais: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Pressão - 3bar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V ar=67 %</a:t>
            </a:r>
          </a:p>
          <a:p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Filme_0004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que é um foguete?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pt-PT" dirty="0" smtClean="0"/>
              <a:t>Uma câmara contendo gás sobre pressão e água;</a:t>
            </a:r>
          </a:p>
          <a:p>
            <a:pPr lvl="1">
              <a:buFont typeface="Arial" pitchFamily="34" charset="0"/>
              <a:buChar char="•"/>
            </a:pPr>
            <a:r>
              <a:rPr lang="pt-PT" dirty="0" smtClean="0"/>
              <a:t>Um balão é um exemplo de um foguete:</a:t>
            </a:r>
          </a:p>
          <a:p>
            <a:pPr lvl="2">
              <a:buFont typeface="Arial" pitchFamily="34" charset="0"/>
              <a:buChar char="•"/>
            </a:pPr>
            <a:r>
              <a:rPr lang="pt-PT" dirty="0" smtClean="0"/>
              <a:t>As paredes de borracha comprimem o ar no interior.</a:t>
            </a:r>
          </a:p>
          <a:p>
            <a:pPr lvl="2">
              <a:buFont typeface="Arial" pitchFamily="34" charset="0"/>
              <a:buChar char="•"/>
            </a:pPr>
            <a:r>
              <a:rPr lang="pt-PT" dirty="0" smtClean="0"/>
              <a:t>O ar escapa por um pequeno orifício propulsionando o balão.</a:t>
            </a:r>
          </a:p>
          <a:p>
            <a:pPr lvl="1">
              <a:buFont typeface="Arial" pitchFamily="34" charset="0"/>
              <a:buChar char="•"/>
            </a:pPr>
            <a:endParaRPr lang="pt-PT" dirty="0"/>
          </a:p>
        </p:txBody>
      </p:sp>
      <p:sp>
        <p:nvSpPr>
          <p:cNvPr id="5" name="Oval 4"/>
          <p:cNvSpPr/>
          <p:nvPr/>
        </p:nvSpPr>
        <p:spPr>
          <a:xfrm>
            <a:off x="6300192" y="3068960"/>
            <a:ext cx="2232248" cy="1872208"/>
          </a:xfrm>
          <a:prstGeom prst="ellipse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Isosceles Triangle 5"/>
          <p:cNvSpPr/>
          <p:nvPr/>
        </p:nvSpPr>
        <p:spPr>
          <a:xfrm rot="5400000">
            <a:off x="5897948" y="3717032"/>
            <a:ext cx="360040" cy="504056"/>
          </a:xfrm>
          <a:prstGeom prst="triangle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8" name="Group 17"/>
          <p:cNvGrpSpPr/>
          <p:nvPr/>
        </p:nvGrpSpPr>
        <p:grpSpPr>
          <a:xfrm>
            <a:off x="6372201" y="3140969"/>
            <a:ext cx="2088231" cy="1728191"/>
            <a:chOff x="5796137" y="3140969"/>
            <a:chExt cx="2088231" cy="1728191"/>
          </a:xfrm>
        </p:grpSpPr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6624228" y="4688346"/>
              <a:ext cx="3600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 flipH="1" flipV="1">
              <a:off x="5796137" y="4075484"/>
              <a:ext cx="3600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6200000" flipH="1" flipV="1">
              <a:off x="6625022" y="3320195"/>
              <a:ext cx="3600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7524328" y="4075484"/>
              <a:ext cx="3600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8496455" flipH="1" flipV="1">
              <a:off x="6050591" y="4539919"/>
              <a:ext cx="3600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3896455" flipH="1" flipV="1">
              <a:off x="6088579" y="3497787"/>
              <a:ext cx="3600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9296455" flipH="1" flipV="1">
              <a:off x="7418743" y="3540629"/>
              <a:ext cx="3600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3096455" flipH="1" flipV="1">
              <a:off x="7231885" y="4582761"/>
              <a:ext cx="3600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148064" y="3466975"/>
            <a:ext cx="1080119" cy="970137"/>
            <a:chOff x="5148064" y="3466975"/>
            <a:chExt cx="1080119" cy="970137"/>
          </a:xfrm>
        </p:grpSpPr>
        <p:sp>
          <p:nvSpPr>
            <p:cNvPr id="19" name="Freeform 18"/>
            <p:cNvSpPr/>
            <p:nvPr/>
          </p:nvSpPr>
          <p:spPr>
            <a:xfrm>
              <a:off x="5176198" y="3466975"/>
              <a:ext cx="1051985" cy="466081"/>
            </a:xfrm>
            <a:custGeom>
              <a:avLst/>
              <a:gdLst>
                <a:gd name="connsiteX0" fmla="*/ 1026942 w 1026942"/>
                <a:gd name="connsiteY0" fmla="*/ 267286 h 267286"/>
                <a:gd name="connsiteX1" fmla="*/ 309490 w 1026942"/>
                <a:gd name="connsiteY1" fmla="*/ 196948 h 267286"/>
                <a:gd name="connsiteX2" fmla="*/ 0 w 1026942"/>
                <a:gd name="connsiteY2" fmla="*/ 0 h 26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6942" h="267286">
                  <a:moveTo>
                    <a:pt x="1026942" y="267286"/>
                  </a:moveTo>
                  <a:cubicBezTo>
                    <a:pt x="753794" y="254391"/>
                    <a:pt x="480647" y="241496"/>
                    <a:pt x="309490" y="196948"/>
                  </a:cubicBezTo>
                  <a:cubicBezTo>
                    <a:pt x="138333" y="152400"/>
                    <a:pt x="69166" y="76200"/>
                    <a:pt x="0" y="0"/>
                  </a:cubicBezTo>
                </a:path>
              </a:pathLst>
            </a:custGeom>
            <a:ln>
              <a:prstDash val="sysDot"/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Freeform 19"/>
            <p:cNvSpPr/>
            <p:nvPr/>
          </p:nvSpPr>
          <p:spPr>
            <a:xfrm flipV="1">
              <a:off x="5176198" y="3971031"/>
              <a:ext cx="1051985" cy="466081"/>
            </a:xfrm>
            <a:custGeom>
              <a:avLst/>
              <a:gdLst>
                <a:gd name="connsiteX0" fmla="*/ 1026942 w 1026942"/>
                <a:gd name="connsiteY0" fmla="*/ 267286 h 267286"/>
                <a:gd name="connsiteX1" fmla="*/ 309490 w 1026942"/>
                <a:gd name="connsiteY1" fmla="*/ 196948 h 267286"/>
                <a:gd name="connsiteX2" fmla="*/ 0 w 1026942"/>
                <a:gd name="connsiteY2" fmla="*/ 0 h 26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6942" h="267286">
                  <a:moveTo>
                    <a:pt x="1026942" y="267286"/>
                  </a:moveTo>
                  <a:cubicBezTo>
                    <a:pt x="753794" y="254391"/>
                    <a:pt x="480647" y="241496"/>
                    <a:pt x="309490" y="196948"/>
                  </a:cubicBezTo>
                  <a:cubicBezTo>
                    <a:pt x="138333" y="152400"/>
                    <a:pt x="69166" y="76200"/>
                    <a:pt x="0" y="0"/>
                  </a:cubicBezTo>
                </a:path>
              </a:pathLst>
            </a:custGeom>
            <a:ln>
              <a:prstDash val="sysDot"/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176198" y="3746591"/>
              <a:ext cx="1051985" cy="220499"/>
            </a:xfrm>
            <a:custGeom>
              <a:avLst/>
              <a:gdLst>
                <a:gd name="connsiteX0" fmla="*/ 1026942 w 1026942"/>
                <a:gd name="connsiteY0" fmla="*/ 267286 h 267286"/>
                <a:gd name="connsiteX1" fmla="*/ 309490 w 1026942"/>
                <a:gd name="connsiteY1" fmla="*/ 196948 h 267286"/>
                <a:gd name="connsiteX2" fmla="*/ 0 w 1026942"/>
                <a:gd name="connsiteY2" fmla="*/ 0 h 26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6942" h="267286">
                  <a:moveTo>
                    <a:pt x="1026942" y="267286"/>
                  </a:moveTo>
                  <a:cubicBezTo>
                    <a:pt x="753794" y="254391"/>
                    <a:pt x="480647" y="241496"/>
                    <a:pt x="309490" y="196948"/>
                  </a:cubicBezTo>
                  <a:cubicBezTo>
                    <a:pt x="138333" y="152400"/>
                    <a:pt x="69166" y="76200"/>
                    <a:pt x="0" y="0"/>
                  </a:cubicBezTo>
                </a:path>
              </a:pathLst>
            </a:custGeom>
            <a:ln>
              <a:prstDash val="sysDot"/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Freeform 21"/>
            <p:cNvSpPr/>
            <p:nvPr/>
          </p:nvSpPr>
          <p:spPr>
            <a:xfrm flipV="1">
              <a:off x="5148064" y="3933056"/>
              <a:ext cx="1051985" cy="220499"/>
            </a:xfrm>
            <a:custGeom>
              <a:avLst/>
              <a:gdLst>
                <a:gd name="connsiteX0" fmla="*/ 1026942 w 1026942"/>
                <a:gd name="connsiteY0" fmla="*/ 267286 h 267286"/>
                <a:gd name="connsiteX1" fmla="*/ 309490 w 1026942"/>
                <a:gd name="connsiteY1" fmla="*/ 196948 h 267286"/>
                <a:gd name="connsiteX2" fmla="*/ 0 w 1026942"/>
                <a:gd name="connsiteY2" fmla="*/ 0 h 26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6942" h="267286">
                  <a:moveTo>
                    <a:pt x="1026942" y="267286"/>
                  </a:moveTo>
                  <a:cubicBezTo>
                    <a:pt x="753794" y="254391"/>
                    <a:pt x="480647" y="241496"/>
                    <a:pt x="309490" y="196948"/>
                  </a:cubicBezTo>
                  <a:cubicBezTo>
                    <a:pt x="138333" y="152400"/>
                    <a:pt x="69166" y="76200"/>
                    <a:pt x="0" y="0"/>
                  </a:cubicBezTo>
                </a:path>
              </a:pathLst>
            </a:custGeom>
            <a:ln>
              <a:prstDash val="sysDot"/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Estabilidade do voo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sz="3600" b="1" dirty="0" smtClean="0"/>
              <a:t>Asetas</a:t>
            </a:r>
          </a:p>
          <a:p>
            <a:r>
              <a:rPr lang="pt-PT" sz="3200" dirty="0" smtClean="0"/>
              <a:t>As </a:t>
            </a:r>
            <a:r>
              <a:rPr lang="pt-PT" sz="3200" dirty="0" err="1" smtClean="0"/>
              <a:t>asetas</a:t>
            </a:r>
            <a:r>
              <a:rPr lang="pt-PT" sz="3200" dirty="0" smtClean="0"/>
              <a:t> estabilizam e alteram a aerodinâmica do foguete e a estabilidade de voo.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espaço de lançamentos</a:t>
            </a:r>
            <a:endParaRPr lang="pt-PT" dirty="0"/>
          </a:p>
        </p:txBody>
      </p:sp>
      <p:sp>
        <p:nvSpPr>
          <p:cNvPr id="7" name="Freeform 6"/>
          <p:cNvSpPr/>
          <p:nvPr/>
        </p:nvSpPr>
        <p:spPr>
          <a:xfrm>
            <a:off x="1403648" y="1628799"/>
            <a:ext cx="6304489" cy="4501662"/>
          </a:xfrm>
          <a:custGeom>
            <a:avLst/>
            <a:gdLst>
              <a:gd name="connsiteX0" fmla="*/ 0 w 7526215"/>
              <a:gd name="connsiteY0" fmla="*/ 1885071 h 4501662"/>
              <a:gd name="connsiteX1" fmla="*/ 0 w 7526215"/>
              <a:gd name="connsiteY1" fmla="*/ 4501662 h 4501662"/>
              <a:gd name="connsiteX2" fmla="*/ 7526215 w 7526215"/>
              <a:gd name="connsiteY2" fmla="*/ 4501662 h 4501662"/>
              <a:gd name="connsiteX3" fmla="*/ 7526215 w 7526215"/>
              <a:gd name="connsiteY3" fmla="*/ 0 h 4501662"/>
              <a:gd name="connsiteX4" fmla="*/ 2813538 w 7526215"/>
              <a:gd name="connsiteY4" fmla="*/ 0 h 4501662"/>
              <a:gd name="connsiteX5" fmla="*/ 2813538 w 7526215"/>
              <a:gd name="connsiteY5" fmla="*/ 1927274 h 4501662"/>
              <a:gd name="connsiteX6" fmla="*/ 56271 w 7526215"/>
              <a:gd name="connsiteY6" fmla="*/ 1927274 h 4501662"/>
              <a:gd name="connsiteX7" fmla="*/ 56271 w 7526215"/>
              <a:gd name="connsiteY7" fmla="*/ 1927274 h 450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6215" h="4501662">
                <a:moveTo>
                  <a:pt x="0" y="1885071"/>
                </a:moveTo>
                <a:lnTo>
                  <a:pt x="0" y="4501662"/>
                </a:lnTo>
                <a:lnTo>
                  <a:pt x="7526215" y="4501662"/>
                </a:lnTo>
                <a:lnTo>
                  <a:pt x="7526215" y="0"/>
                </a:lnTo>
                <a:lnTo>
                  <a:pt x="2813538" y="0"/>
                </a:lnTo>
                <a:lnTo>
                  <a:pt x="2813538" y="1927274"/>
                </a:lnTo>
                <a:lnTo>
                  <a:pt x="56271" y="1927274"/>
                </a:lnTo>
                <a:lnTo>
                  <a:pt x="56271" y="1927274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3" name="Group 16"/>
          <p:cNvGrpSpPr/>
          <p:nvPr/>
        </p:nvGrpSpPr>
        <p:grpSpPr>
          <a:xfrm rot="16200000">
            <a:off x="968081" y="3425483"/>
            <a:ext cx="288036" cy="583098"/>
            <a:chOff x="2123728" y="1902764"/>
            <a:chExt cx="504056" cy="518124"/>
          </a:xfrm>
        </p:grpSpPr>
        <p:sp>
          <p:nvSpPr>
            <p:cNvPr id="8" name="Rectangle 7"/>
            <p:cNvSpPr/>
            <p:nvPr/>
          </p:nvSpPr>
          <p:spPr>
            <a:xfrm>
              <a:off x="2123728" y="1902764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23728" y="1991987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23728" y="2081210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23728" y="2170433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23728" y="2259656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23728" y="2348880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475656" y="5013175"/>
            <a:ext cx="1008112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4" name="Group 18"/>
          <p:cNvGrpSpPr/>
          <p:nvPr/>
        </p:nvGrpSpPr>
        <p:grpSpPr>
          <a:xfrm rot="16200000">
            <a:off x="1731202" y="4973654"/>
            <a:ext cx="360040" cy="583098"/>
            <a:chOff x="2123728" y="1902764"/>
            <a:chExt cx="504056" cy="518124"/>
          </a:xfrm>
        </p:grpSpPr>
        <p:sp>
          <p:nvSpPr>
            <p:cNvPr id="20" name="Rectangle 19"/>
            <p:cNvSpPr/>
            <p:nvPr/>
          </p:nvSpPr>
          <p:spPr>
            <a:xfrm>
              <a:off x="2123728" y="1902764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23728" y="1991987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23728" y="2081210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23728" y="2170433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23728" y="2259656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23728" y="2348880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5" name="Group 25"/>
          <p:cNvGrpSpPr/>
          <p:nvPr/>
        </p:nvGrpSpPr>
        <p:grpSpPr>
          <a:xfrm rot="16200000">
            <a:off x="1738237" y="5477710"/>
            <a:ext cx="360040" cy="583098"/>
            <a:chOff x="2123728" y="1902764"/>
            <a:chExt cx="504056" cy="518124"/>
          </a:xfrm>
        </p:grpSpPr>
        <p:sp>
          <p:nvSpPr>
            <p:cNvPr id="27" name="Rectangle 26"/>
            <p:cNvSpPr/>
            <p:nvPr/>
          </p:nvSpPr>
          <p:spPr>
            <a:xfrm>
              <a:off x="2123728" y="1902764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1991987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23728" y="2081210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23728" y="2170433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23728" y="2259656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23728" y="2348880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6" name="Group 32"/>
          <p:cNvGrpSpPr/>
          <p:nvPr/>
        </p:nvGrpSpPr>
        <p:grpSpPr>
          <a:xfrm rot="16200000">
            <a:off x="968081" y="3785524"/>
            <a:ext cx="288035" cy="583098"/>
            <a:chOff x="2123728" y="1902764"/>
            <a:chExt cx="504056" cy="518124"/>
          </a:xfrm>
        </p:grpSpPr>
        <p:sp>
          <p:nvSpPr>
            <p:cNvPr id="34" name="Rectangle 33"/>
            <p:cNvSpPr/>
            <p:nvPr/>
          </p:nvSpPr>
          <p:spPr>
            <a:xfrm>
              <a:off x="2123728" y="1902764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123728" y="1991987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123728" y="2081210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123728" y="2170433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23728" y="2259656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3728" y="2348880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9" name="Group 39"/>
          <p:cNvGrpSpPr/>
          <p:nvPr/>
        </p:nvGrpSpPr>
        <p:grpSpPr>
          <a:xfrm rot="16200000">
            <a:off x="7096631" y="1805302"/>
            <a:ext cx="648071" cy="583098"/>
            <a:chOff x="2123728" y="1902764"/>
            <a:chExt cx="504056" cy="518124"/>
          </a:xfrm>
        </p:grpSpPr>
        <p:sp>
          <p:nvSpPr>
            <p:cNvPr id="41" name="Rectangle 40"/>
            <p:cNvSpPr/>
            <p:nvPr/>
          </p:nvSpPr>
          <p:spPr>
            <a:xfrm>
              <a:off x="2123728" y="1902764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23728" y="1991987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23728" y="2081210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123728" y="2170433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23728" y="2259656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23728" y="2348880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5796136" y="4077071"/>
            <a:ext cx="144016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0" name="Group 47"/>
          <p:cNvGrpSpPr/>
          <p:nvPr/>
        </p:nvGrpSpPr>
        <p:grpSpPr>
          <a:xfrm rot="16200000">
            <a:off x="5187585" y="6053775"/>
            <a:ext cx="360040" cy="583098"/>
            <a:chOff x="2123728" y="1902764"/>
            <a:chExt cx="504056" cy="518124"/>
          </a:xfrm>
        </p:grpSpPr>
        <p:sp>
          <p:nvSpPr>
            <p:cNvPr id="49" name="Rectangle 48"/>
            <p:cNvSpPr/>
            <p:nvPr/>
          </p:nvSpPr>
          <p:spPr>
            <a:xfrm>
              <a:off x="2123728" y="1902764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23728" y="1991987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123728" y="2081210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123728" y="2170433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123728" y="2259656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23728" y="2348880"/>
              <a:ext cx="504056" cy="7200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1" name="Group 57"/>
          <p:cNvGrpSpPr/>
          <p:nvPr/>
        </p:nvGrpSpPr>
        <p:grpSpPr>
          <a:xfrm rot="1659475">
            <a:off x="5175444" y="5051080"/>
            <a:ext cx="342630" cy="728445"/>
            <a:chOff x="5220072" y="3069754"/>
            <a:chExt cx="432048" cy="864096"/>
          </a:xfrm>
        </p:grpSpPr>
        <p:sp>
          <p:nvSpPr>
            <p:cNvPr id="55" name="Rectangle 54"/>
            <p:cNvSpPr/>
            <p:nvPr/>
          </p:nvSpPr>
          <p:spPr>
            <a:xfrm>
              <a:off x="5220072" y="3284984"/>
              <a:ext cx="432048" cy="4320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rot="5400000" flipH="1" flipV="1">
              <a:off x="5004048" y="3501008"/>
              <a:ext cx="86409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Oval 58"/>
          <p:cNvSpPr/>
          <p:nvPr/>
        </p:nvSpPr>
        <p:spPr>
          <a:xfrm>
            <a:off x="4211960" y="2276872"/>
            <a:ext cx="3528392" cy="3528392"/>
          </a:xfrm>
          <a:prstGeom prst="ellipse">
            <a:avLst/>
          </a:prstGeom>
          <a:solidFill>
            <a:srgbClr val="FFC000">
              <a:alpha val="31000"/>
            </a:srgb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3600" b="1" dirty="0" smtClean="0">
                <a:solidFill>
                  <a:srgbClr val="00B0F0"/>
                </a:solidFill>
              </a:rPr>
              <a:t>D</a:t>
            </a:r>
            <a:endParaRPr lang="pt-PT" b="1" dirty="0">
              <a:solidFill>
                <a:srgbClr val="00B0F0"/>
              </a:solidFill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1491175" y="4051495"/>
            <a:ext cx="3727939" cy="1746739"/>
          </a:xfrm>
          <a:custGeom>
            <a:avLst/>
            <a:gdLst>
              <a:gd name="connsiteX0" fmla="*/ 3727939 w 3727939"/>
              <a:gd name="connsiteY0" fmla="*/ 1434905 h 1746739"/>
              <a:gd name="connsiteX1" fmla="*/ 2926080 w 3727939"/>
              <a:gd name="connsiteY1" fmla="*/ 1702191 h 1746739"/>
              <a:gd name="connsiteX2" fmla="*/ 2208628 w 3727939"/>
              <a:gd name="connsiteY2" fmla="*/ 1167619 h 1746739"/>
              <a:gd name="connsiteX3" fmla="*/ 1603717 w 3727939"/>
              <a:gd name="connsiteY3" fmla="*/ 1069145 h 1746739"/>
              <a:gd name="connsiteX4" fmla="*/ 1505243 w 3727939"/>
              <a:gd name="connsiteY4" fmla="*/ 478302 h 1746739"/>
              <a:gd name="connsiteX5" fmla="*/ 689317 w 3727939"/>
              <a:gd name="connsiteY5" fmla="*/ 168813 h 1746739"/>
              <a:gd name="connsiteX6" fmla="*/ 0 w 3727939"/>
              <a:gd name="connsiteY6" fmla="*/ 0 h 174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7939" h="1746739">
                <a:moveTo>
                  <a:pt x="3727939" y="1434905"/>
                </a:moveTo>
                <a:cubicBezTo>
                  <a:pt x="3453618" y="1590822"/>
                  <a:pt x="3179298" y="1746739"/>
                  <a:pt x="2926080" y="1702191"/>
                </a:cubicBezTo>
                <a:cubicBezTo>
                  <a:pt x="2672862" y="1657643"/>
                  <a:pt x="2429022" y="1273127"/>
                  <a:pt x="2208628" y="1167619"/>
                </a:cubicBezTo>
                <a:cubicBezTo>
                  <a:pt x="1988234" y="1062111"/>
                  <a:pt x="1720948" y="1184031"/>
                  <a:pt x="1603717" y="1069145"/>
                </a:cubicBezTo>
                <a:cubicBezTo>
                  <a:pt x="1486486" y="954259"/>
                  <a:pt x="1657643" y="628357"/>
                  <a:pt x="1505243" y="478302"/>
                </a:cubicBezTo>
                <a:cubicBezTo>
                  <a:pt x="1352843" y="328247"/>
                  <a:pt x="940191" y="248530"/>
                  <a:pt x="689317" y="168813"/>
                </a:cubicBezTo>
                <a:cubicBezTo>
                  <a:pt x="438443" y="89096"/>
                  <a:pt x="219221" y="44548"/>
                  <a:pt x="0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Freeform 60"/>
          <p:cNvSpPr/>
          <p:nvPr/>
        </p:nvSpPr>
        <p:spPr>
          <a:xfrm>
            <a:off x="5275385" y="5584874"/>
            <a:ext cx="14067" cy="576775"/>
          </a:xfrm>
          <a:custGeom>
            <a:avLst/>
            <a:gdLst>
              <a:gd name="connsiteX0" fmla="*/ 14067 w 14067"/>
              <a:gd name="connsiteY0" fmla="*/ 0 h 576775"/>
              <a:gd name="connsiteX1" fmla="*/ 0 w 14067"/>
              <a:gd name="connsiteY1" fmla="*/ 576775 h 57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67" h="576775">
                <a:moveTo>
                  <a:pt x="14067" y="0"/>
                </a:moveTo>
                <a:lnTo>
                  <a:pt x="0" y="57677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Freeform 63"/>
          <p:cNvSpPr/>
          <p:nvPr/>
        </p:nvSpPr>
        <p:spPr>
          <a:xfrm rot="19857456">
            <a:off x="4968337" y="2802863"/>
            <a:ext cx="942535" cy="2144721"/>
          </a:xfrm>
          <a:custGeom>
            <a:avLst/>
            <a:gdLst>
              <a:gd name="connsiteX0" fmla="*/ 0 w 942535"/>
              <a:gd name="connsiteY0" fmla="*/ 3080825 h 3080825"/>
              <a:gd name="connsiteX1" fmla="*/ 506437 w 942535"/>
              <a:gd name="connsiteY1" fmla="*/ 2124222 h 3080825"/>
              <a:gd name="connsiteX2" fmla="*/ 942535 w 942535"/>
              <a:gd name="connsiteY2" fmla="*/ 0 h 308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535" h="3080825">
                <a:moveTo>
                  <a:pt x="0" y="3080825"/>
                </a:moveTo>
                <a:cubicBezTo>
                  <a:pt x="174674" y="2859259"/>
                  <a:pt x="349348" y="2637693"/>
                  <a:pt x="506437" y="2124222"/>
                </a:cubicBezTo>
                <a:cubicBezTo>
                  <a:pt x="663526" y="1610751"/>
                  <a:pt x="803030" y="805375"/>
                  <a:pt x="942535" y="0"/>
                </a:cubicBez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Oval 55"/>
          <p:cNvSpPr/>
          <p:nvPr/>
        </p:nvSpPr>
        <p:spPr>
          <a:xfrm>
            <a:off x="4499992" y="5085184"/>
            <a:ext cx="2088232" cy="1772816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>
                <a:solidFill>
                  <a:srgbClr val="00B0F0"/>
                </a:solidFill>
              </a:rPr>
              <a:t>A</a:t>
            </a:r>
            <a:endParaRPr lang="pt-PT" b="1" dirty="0">
              <a:solidFill>
                <a:srgbClr val="00B0F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23528" y="3068960"/>
            <a:ext cx="2088232" cy="1772816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>
                <a:solidFill>
                  <a:srgbClr val="00B0F0"/>
                </a:solidFill>
              </a:rPr>
              <a:t>C</a:t>
            </a:r>
            <a:endParaRPr lang="pt-PT" sz="3600" b="1" dirty="0">
              <a:solidFill>
                <a:srgbClr val="00B0F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043608" y="4725144"/>
            <a:ext cx="2088232" cy="1772816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>
                <a:solidFill>
                  <a:srgbClr val="00B0F0"/>
                </a:solidFill>
              </a:rPr>
              <a:t>B</a:t>
            </a:r>
            <a:endParaRPr lang="pt-PT" b="1" dirty="0">
              <a:solidFill>
                <a:srgbClr val="00B0F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5576" y="170080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0B0F0"/>
                </a:solidFill>
              </a:rPr>
              <a:t>A zona de lançamento (3p)</a:t>
            </a:r>
          </a:p>
          <a:p>
            <a:r>
              <a:rPr lang="pt-PT" dirty="0" smtClean="0">
                <a:solidFill>
                  <a:srgbClr val="00B0F0"/>
                </a:solidFill>
              </a:rPr>
              <a:t>B zona de observação (1p)</a:t>
            </a:r>
          </a:p>
          <a:p>
            <a:r>
              <a:rPr lang="pt-PT" dirty="0" smtClean="0">
                <a:solidFill>
                  <a:srgbClr val="00B0F0"/>
                </a:solidFill>
              </a:rPr>
              <a:t>C zona de pressurização (2p)</a:t>
            </a:r>
          </a:p>
          <a:p>
            <a:r>
              <a:rPr lang="pt-PT" dirty="0" smtClean="0">
                <a:solidFill>
                  <a:srgbClr val="00B0F0"/>
                </a:solidFill>
              </a:rPr>
              <a:t>D zona de queda (0p)</a:t>
            </a:r>
            <a:endParaRPr lang="pt-PT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lançador</a:t>
            </a:r>
            <a:endParaRPr lang="pt-PT" dirty="0"/>
          </a:p>
        </p:txBody>
      </p:sp>
      <p:sp>
        <p:nvSpPr>
          <p:cNvPr id="4" name="Rectangle 3"/>
          <p:cNvSpPr/>
          <p:nvPr/>
        </p:nvSpPr>
        <p:spPr>
          <a:xfrm rot="1435804">
            <a:off x="4139952" y="5375416"/>
            <a:ext cx="2520280" cy="2160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671900" y="5265204"/>
            <a:ext cx="1296144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6048164" y="5841268"/>
            <a:ext cx="504056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lowchart: Extract 8"/>
          <p:cNvSpPr/>
          <p:nvPr/>
        </p:nvSpPr>
        <p:spPr>
          <a:xfrm>
            <a:off x="3851920" y="6093296"/>
            <a:ext cx="360040" cy="144016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Flowchart: Extract 9"/>
          <p:cNvSpPr/>
          <p:nvPr/>
        </p:nvSpPr>
        <p:spPr>
          <a:xfrm>
            <a:off x="6012160" y="6165304"/>
            <a:ext cx="360040" cy="144016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175956" y="2816932"/>
            <a:ext cx="3312368" cy="16561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435804">
            <a:off x="5414865" y="4364486"/>
            <a:ext cx="209917" cy="100494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112059" y="3176972"/>
            <a:ext cx="3312368" cy="16561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rot="1558101">
            <a:off x="5654054" y="3001062"/>
            <a:ext cx="899183" cy="2518449"/>
            <a:chOff x="2228850" y="1695450"/>
            <a:chExt cx="2257284" cy="5505450"/>
          </a:xfrm>
        </p:grpSpPr>
        <p:grpSp>
          <p:nvGrpSpPr>
            <p:cNvPr id="17" name="Group 1"/>
            <p:cNvGrpSpPr/>
            <p:nvPr/>
          </p:nvGrpSpPr>
          <p:grpSpPr>
            <a:xfrm>
              <a:off x="2228850" y="1695450"/>
              <a:ext cx="2257284" cy="3733799"/>
              <a:chOff x="1437354" y="400050"/>
              <a:chExt cx="3915696" cy="6477000"/>
            </a:xfrm>
          </p:grpSpPr>
          <p:sp>
            <p:nvSpPr>
              <p:cNvPr id="19" name="Rounded Rectangle 2"/>
              <p:cNvSpPr/>
              <p:nvPr/>
            </p:nvSpPr>
            <p:spPr>
              <a:xfrm>
                <a:off x="2581275" y="628650"/>
                <a:ext cx="1628775" cy="43434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2581275" y="2305050"/>
                <a:ext cx="1628775" cy="43434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51406" y="664845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" name="Flowchart: Delay 21"/>
              <p:cNvSpPr/>
              <p:nvPr/>
            </p:nvSpPr>
            <p:spPr>
              <a:xfrm rot="5400000">
                <a:off x="2765001" y="5203402"/>
                <a:ext cx="1245653" cy="1614948"/>
              </a:xfrm>
              <a:prstGeom prst="flowChartDelay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" name="Right Triangle 22"/>
              <p:cNvSpPr/>
              <p:nvPr/>
            </p:nvSpPr>
            <p:spPr>
              <a:xfrm>
                <a:off x="4210050" y="4028154"/>
                <a:ext cx="1143000" cy="1981200"/>
              </a:xfrm>
              <a:prstGeom prst="rt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" name="Right Triangle 23"/>
              <p:cNvSpPr/>
              <p:nvPr/>
            </p:nvSpPr>
            <p:spPr>
              <a:xfrm flipH="1">
                <a:off x="1437354" y="4010946"/>
                <a:ext cx="1143000" cy="1981200"/>
              </a:xfrm>
              <a:prstGeom prst="rt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248946" y="40005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18" name="Isosceles Triangle 17"/>
            <p:cNvSpPr/>
            <p:nvPr/>
          </p:nvSpPr>
          <p:spPr>
            <a:xfrm>
              <a:off x="2990850" y="5353050"/>
              <a:ext cx="685800" cy="1847850"/>
            </a:xfrm>
            <a:prstGeom prst="triangle">
              <a:avLst/>
            </a:prstGeom>
            <a:gradFill>
              <a:gsLst>
                <a:gs pos="0">
                  <a:srgbClr val="5E9EFF">
                    <a:alpha val="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7" name="Rectangle 26"/>
          <p:cNvSpPr/>
          <p:nvPr/>
        </p:nvSpPr>
        <p:spPr>
          <a:xfrm rot="1435804">
            <a:off x="5744869" y="4622513"/>
            <a:ext cx="230516" cy="1248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9" name="Straight Connector 28"/>
          <p:cNvCxnSpPr/>
          <p:nvPr/>
        </p:nvCxnSpPr>
        <p:spPr>
          <a:xfrm>
            <a:off x="6012160" y="5301208"/>
            <a:ext cx="122413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>
            <a:off x="6084168" y="5013176"/>
            <a:ext cx="432048" cy="50405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TextBox 30"/>
          <p:cNvSpPr txBox="1"/>
          <p:nvPr/>
        </p:nvSpPr>
        <p:spPr>
          <a:xfrm>
            <a:off x="6588224" y="472514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Symbol" pitchFamily="18" charset="2"/>
              </a:rPr>
              <a:t>a</a:t>
            </a:r>
            <a:endParaRPr lang="pt-PT" dirty="0">
              <a:solidFill>
                <a:srgbClr val="00B0F0"/>
              </a:solidFill>
              <a:latin typeface="Symbol" pitchFamily="18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56176" y="364502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P</a:t>
            </a:r>
            <a:endParaRPr lang="pt-PT" b="1" dirty="0">
              <a:solidFill>
                <a:srgbClr val="00B0F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72200" y="55172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4" name="Straight Connector 33"/>
          <p:cNvCxnSpPr/>
          <p:nvPr/>
        </p:nvCxnSpPr>
        <p:spPr>
          <a:xfrm rot="16200000" flipH="1" flipV="1">
            <a:off x="6305547" y="5675315"/>
            <a:ext cx="266941" cy="210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5931340" y="4726745"/>
            <a:ext cx="5516916" cy="1139483"/>
          </a:xfrm>
          <a:custGeom>
            <a:avLst/>
            <a:gdLst>
              <a:gd name="connsiteX0" fmla="*/ 0 w 5233181"/>
              <a:gd name="connsiteY0" fmla="*/ 0 h 1139483"/>
              <a:gd name="connsiteX1" fmla="*/ 450166 w 5233181"/>
              <a:gd name="connsiteY1" fmla="*/ 914400 h 1139483"/>
              <a:gd name="connsiteX2" fmla="*/ 520504 w 5233181"/>
              <a:gd name="connsiteY2" fmla="*/ 942535 h 1139483"/>
              <a:gd name="connsiteX3" fmla="*/ 5233181 w 5233181"/>
              <a:gd name="connsiteY3" fmla="*/ 1139483 h 1139483"/>
              <a:gd name="connsiteX4" fmla="*/ 5233181 w 5233181"/>
              <a:gd name="connsiteY4" fmla="*/ 1139483 h 11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3181" h="1139483">
                <a:moveTo>
                  <a:pt x="0" y="0"/>
                </a:moveTo>
                <a:cubicBezTo>
                  <a:pt x="181707" y="378655"/>
                  <a:pt x="363415" y="757311"/>
                  <a:pt x="450166" y="914400"/>
                </a:cubicBezTo>
                <a:cubicBezTo>
                  <a:pt x="536917" y="1071489"/>
                  <a:pt x="520504" y="942535"/>
                  <a:pt x="520504" y="942535"/>
                </a:cubicBezTo>
                <a:lnTo>
                  <a:pt x="5233181" y="1139483"/>
                </a:lnTo>
                <a:lnTo>
                  <a:pt x="5233181" y="1139483"/>
                </a:lnTo>
              </a:path>
            </a:pathLst>
          </a:custGeom>
          <a:ln>
            <a:solidFill>
              <a:srgbClr val="CFA8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Freeform 35"/>
          <p:cNvSpPr/>
          <p:nvPr/>
        </p:nvSpPr>
        <p:spPr>
          <a:xfrm>
            <a:off x="3328817" y="4768948"/>
            <a:ext cx="2504049" cy="1237957"/>
          </a:xfrm>
          <a:custGeom>
            <a:avLst/>
            <a:gdLst>
              <a:gd name="connsiteX0" fmla="*/ 2504049 w 2504049"/>
              <a:gd name="connsiteY0" fmla="*/ 0 h 1237957"/>
              <a:gd name="connsiteX1" fmla="*/ 2321169 w 2504049"/>
              <a:gd name="connsiteY1" fmla="*/ 478301 h 1237957"/>
              <a:gd name="connsiteX2" fmla="*/ 1899138 w 2504049"/>
              <a:gd name="connsiteY2" fmla="*/ 787790 h 1237957"/>
              <a:gd name="connsiteX3" fmla="*/ 801858 w 2504049"/>
              <a:gd name="connsiteY3" fmla="*/ 1125415 h 1237957"/>
              <a:gd name="connsiteX4" fmla="*/ 0 w 2504049"/>
              <a:gd name="connsiteY4" fmla="*/ 1237957 h 123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049" h="1237957">
                <a:moveTo>
                  <a:pt x="2504049" y="0"/>
                </a:moveTo>
                <a:cubicBezTo>
                  <a:pt x="2463018" y="173501"/>
                  <a:pt x="2421987" y="347003"/>
                  <a:pt x="2321169" y="478301"/>
                </a:cubicBezTo>
                <a:cubicBezTo>
                  <a:pt x="2220351" y="609599"/>
                  <a:pt x="2152356" y="679938"/>
                  <a:pt x="1899138" y="787790"/>
                </a:cubicBezTo>
                <a:cubicBezTo>
                  <a:pt x="1645920" y="895642"/>
                  <a:pt x="1118381" y="1050387"/>
                  <a:pt x="801858" y="1125415"/>
                </a:cubicBezTo>
                <a:cubicBezTo>
                  <a:pt x="485335" y="1200443"/>
                  <a:pt x="242667" y="1219200"/>
                  <a:pt x="0" y="1237957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TextBox 36"/>
          <p:cNvSpPr txBox="1"/>
          <p:nvPr/>
        </p:nvSpPr>
        <p:spPr>
          <a:xfrm>
            <a:off x="7596336" y="53012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0B0F0"/>
                </a:solidFill>
              </a:rPr>
              <a:t>Fio de disparo</a:t>
            </a:r>
            <a:endParaRPr lang="pt-PT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31840" y="299695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0B0F0"/>
                </a:solidFill>
              </a:rPr>
              <a:t>Mangueira de pressurização</a:t>
            </a:r>
            <a:endParaRPr lang="pt-PT" dirty="0">
              <a:solidFill>
                <a:srgbClr val="00B0F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2519772" y="4545124"/>
            <a:ext cx="244827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1785257" y="4574419"/>
            <a:ext cx="1233714" cy="1712686"/>
          </a:xfrm>
          <a:custGeom>
            <a:avLst/>
            <a:gdLst>
              <a:gd name="connsiteX0" fmla="*/ 1233714 w 1233714"/>
              <a:gd name="connsiteY0" fmla="*/ 1478038 h 1712686"/>
              <a:gd name="connsiteX1" fmla="*/ 435429 w 1233714"/>
              <a:gd name="connsiteY1" fmla="*/ 1507067 h 1712686"/>
              <a:gd name="connsiteX2" fmla="*/ 174172 w 1233714"/>
              <a:gd name="connsiteY2" fmla="*/ 244324 h 1712686"/>
              <a:gd name="connsiteX3" fmla="*/ 0 w 1233714"/>
              <a:gd name="connsiteY3" fmla="*/ 41124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714" h="1712686">
                <a:moveTo>
                  <a:pt x="1233714" y="1478038"/>
                </a:moveTo>
                <a:cubicBezTo>
                  <a:pt x="922866" y="1595362"/>
                  <a:pt x="612019" y="1712686"/>
                  <a:pt x="435429" y="1507067"/>
                </a:cubicBezTo>
                <a:cubicBezTo>
                  <a:pt x="258839" y="1301448"/>
                  <a:pt x="246743" y="488648"/>
                  <a:pt x="174172" y="244324"/>
                </a:cubicBezTo>
                <a:cubicBezTo>
                  <a:pt x="101601" y="0"/>
                  <a:pt x="50800" y="20562"/>
                  <a:pt x="0" y="41124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Rectangle 42"/>
          <p:cNvSpPr/>
          <p:nvPr/>
        </p:nvSpPr>
        <p:spPr>
          <a:xfrm>
            <a:off x="1259632" y="4509120"/>
            <a:ext cx="576064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angle 43"/>
          <p:cNvSpPr/>
          <p:nvPr/>
        </p:nvSpPr>
        <p:spPr>
          <a:xfrm rot="18652925" flipV="1">
            <a:off x="1049163" y="4613034"/>
            <a:ext cx="355921" cy="1773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Oval 44"/>
          <p:cNvSpPr/>
          <p:nvPr/>
        </p:nvSpPr>
        <p:spPr>
          <a:xfrm>
            <a:off x="1331640" y="4581128"/>
            <a:ext cx="144016" cy="2663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Freeform 45"/>
          <p:cNvSpPr/>
          <p:nvPr/>
        </p:nvSpPr>
        <p:spPr>
          <a:xfrm>
            <a:off x="467544" y="4859582"/>
            <a:ext cx="624115" cy="1233714"/>
          </a:xfrm>
          <a:custGeom>
            <a:avLst/>
            <a:gdLst>
              <a:gd name="connsiteX0" fmla="*/ 624115 w 624115"/>
              <a:gd name="connsiteY0" fmla="*/ 0 h 1233714"/>
              <a:gd name="connsiteX1" fmla="*/ 261257 w 624115"/>
              <a:gd name="connsiteY1" fmla="*/ 464457 h 1233714"/>
              <a:gd name="connsiteX2" fmla="*/ 0 w 624115"/>
              <a:gd name="connsiteY2" fmla="*/ 1233714 h 123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4115" h="1233714">
                <a:moveTo>
                  <a:pt x="624115" y="0"/>
                </a:moveTo>
                <a:cubicBezTo>
                  <a:pt x="494695" y="129419"/>
                  <a:pt x="365276" y="258838"/>
                  <a:pt x="261257" y="464457"/>
                </a:cubicBezTo>
                <a:cubicBezTo>
                  <a:pt x="157238" y="670076"/>
                  <a:pt x="0" y="1233714"/>
                  <a:pt x="0" y="1233714"/>
                </a:cubicBezTo>
              </a:path>
            </a:pathLst>
          </a:cu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Flowchart: Direct Access Storage 46"/>
          <p:cNvSpPr/>
          <p:nvPr/>
        </p:nvSpPr>
        <p:spPr>
          <a:xfrm flipH="1">
            <a:off x="1403648" y="4149080"/>
            <a:ext cx="216024" cy="360040"/>
          </a:xfrm>
          <a:prstGeom prst="flowChartMagneticDrum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TextBox 47"/>
          <p:cNvSpPr txBox="1"/>
          <p:nvPr/>
        </p:nvSpPr>
        <p:spPr>
          <a:xfrm>
            <a:off x="251520" y="314935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0B0F0"/>
                </a:solidFill>
              </a:rPr>
              <a:t>Pistola de ar com manómetro</a:t>
            </a:r>
            <a:endParaRPr lang="pt-PT" dirty="0">
              <a:solidFill>
                <a:srgbClr val="00B0F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1312844" y="3951058"/>
            <a:ext cx="7560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lowchart: Delay 50"/>
          <p:cNvSpPr/>
          <p:nvPr/>
        </p:nvSpPr>
        <p:spPr>
          <a:xfrm rot="7152362">
            <a:off x="5473390" y="5534905"/>
            <a:ext cx="285547" cy="417732"/>
          </a:xfrm>
          <a:prstGeom prst="flowChartDela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3" name="Straight Connector 52"/>
          <p:cNvCxnSpPr>
            <a:stCxn id="51" idx="1"/>
          </p:cNvCxnSpPr>
          <p:nvPr/>
        </p:nvCxnSpPr>
        <p:spPr>
          <a:xfrm rot="16200000" flipH="1" flipV="1">
            <a:off x="5395897" y="5875371"/>
            <a:ext cx="546156" cy="337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5580112" y="609329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" name="Filme_000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pt-PT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Aplicações</a:t>
            </a:r>
            <a:endParaRPr lang="pt-PT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Realizado por:                   Coordenado por: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pt-PT" sz="2800" dirty="0" smtClean="0"/>
              <a:t>Ana Beatriz</a:t>
            </a:r>
          </a:p>
          <a:p>
            <a:pPr algn="ctr"/>
            <a:r>
              <a:rPr lang="pt-PT" sz="2800" dirty="0" smtClean="0"/>
              <a:t>Andreia Maia</a:t>
            </a:r>
          </a:p>
          <a:p>
            <a:pPr algn="ctr"/>
            <a:r>
              <a:rPr lang="pt-PT" sz="2800" dirty="0" smtClean="0"/>
              <a:t>Glória Ribeiro</a:t>
            </a:r>
          </a:p>
          <a:p>
            <a:pPr algn="ctr"/>
            <a:r>
              <a:rPr lang="pt-PT" sz="2800" dirty="0" smtClean="0"/>
              <a:t>João Lopes</a:t>
            </a:r>
          </a:p>
          <a:p>
            <a:pPr algn="ctr"/>
            <a:r>
              <a:rPr lang="pt-PT" sz="2800" dirty="0" smtClean="0"/>
              <a:t>Simão Sá</a:t>
            </a:r>
          </a:p>
          <a:p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pt-PT" dirty="0" smtClean="0"/>
              <a:t>  Prof. Doutor </a:t>
            </a:r>
            <a:r>
              <a:rPr lang="pt-PT" dirty="0" err="1" smtClean="0"/>
              <a:t>Ariel</a:t>
            </a:r>
            <a:r>
              <a:rPr lang="pt-PT" dirty="0" smtClean="0"/>
              <a:t> Guerreiro</a:t>
            </a:r>
          </a:p>
          <a:p>
            <a:pPr algn="ctr">
              <a:buNone/>
            </a:pPr>
            <a:r>
              <a:rPr lang="pt-PT" dirty="0" smtClean="0"/>
              <a:t>Carmen Rebelo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Como é constituído um foguete d’água?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pt-PT" b="1" dirty="0" smtClean="0"/>
              <a:t>Nariz: </a:t>
            </a:r>
            <a:r>
              <a:rPr lang="pt-PT" dirty="0" smtClean="0"/>
              <a:t>vai ter de resistir ao choque com o chão e ser aerodinâmico;</a:t>
            </a:r>
          </a:p>
          <a:p>
            <a:pPr lvl="1">
              <a:buFont typeface="Arial" pitchFamily="34" charset="0"/>
              <a:buChar char="•"/>
            </a:pPr>
            <a:r>
              <a:rPr lang="pt-PT" b="1" dirty="0" smtClean="0"/>
              <a:t>Compartimento de carga: </a:t>
            </a:r>
            <a:r>
              <a:rPr lang="pt-PT" dirty="0" smtClean="0"/>
              <a:t>onde vai o equipamento, etc.;</a:t>
            </a:r>
          </a:p>
          <a:p>
            <a:pPr lvl="1">
              <a:buFont typeface="Arial" pitchFamily="34" charset="0"/>
              <a:buChar char="•"/>
            </a:pPr>
            <a:r>
              <a:rPr lang="pt-PT" b="1" dirty="0" smtClean="0"/>
              <a:t>Reservatório: </a:t>
            </a:r>
            <a:r>
              <a:rPr lang="pt-PT" dirty="0" smtClean="0"/>
              <a:t>cheio com ar pressurizado e água;</a:t>
            </a:r>
          </a:p>
          <a:p>
            <a:pPr lvl="1">
              <a:buFont typeface="Arial" pitchFamily="34" charset="0"/>
              <a:buChar char="•"/>
            </a:pPr>
            <a:r>
              <a:rPr lang="pt-PT" b="1" dirty="0" smtClean="0"/>
              <a:t>Asetas:</a:t>
            </a:r>
            <a:r>
              <a:rPr lang="pt-PT" dirty="0" smtClean="0"/>
              <a:t> vão estabilizar o voo;</a:t>
            </a:r>
          </a:p>
          <a:p>
            <a:pPr lvl="1">
              <a:buFont typeface="Arial" pitchFamily="34" charset="0"/>
              <a:buChar char="•"/>
            </a:pPr>
            <a:r>
              <a:rPr lang="pt-PT" b="1" dirty="0" smtClean="0"/>
              <a:t>Bocal de escape:</a:t>
            </a:r>
            <a:r>
              <a:rPr lang="pt-PT" dirty="0" smtClean="0"/>
              <a:t> por onde sai a água e o ar e se produz a impulsão do foguete.</a:t>
            </a:r>
          </a:p>
          <a:p>
            <a:pPr lvl="1">
              <a:buFont typeface="Arial" pitchFamily="34" charset="0"/>
              <a:buChar char="•"/>
            </a:pPr>
            <a:endParaRPr lang="pt-PT" dirty="0" smtClean="0"/>
          </a:p>
          <a:p>
            <a:pPr lvl="1">
              <a:buNone/>
            </a:pPr>
            <a:endParaRPr lang="pt-PT" dirty="0"/>
          </a:p>
        </p:txBody>
      </p:sp>
      <p:grpSp>
        <p:nvGrpSpPr>
          <p:cNvPr id="23" name="Content Placeholder 22"/>
          <p:cNvGrpSpPr>
            <a:grpSpLocks noGrp="1"/>
          </p:cNvGrpSpPr>
          <p:nvPr>
            <p:ph sz="half" idx="2"/>
          </p:nvPr>
        </p:nvGrpSpPr>
        <p:grpSpPr>
          <a:xfrm>
            <a:off x="4656138" y="1600200"/>
            <a:ext cx="4164334" cy="4547087"/>
            <a:chOff x="400050" y="323850"/>
            <a:chExt cx="6835794" cy="6613213"/>
          </a:xfrm>
        </p:grpSpPr>
        <p:sp>
          <p:nvSpPr>
            <p:cNvPr id="24" name="TextBox 23"/>
            <p:cNvSpPr txBox="1"/>
            <p:nvPr/>
          </p:nvSpPr>
          <p:spPr>
            <a:xfrm>
              <a:off x="3829050" y="323850"/>
              <a:ext cx="3200400" cy="4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1600" dirty="0" smtClean="0"/>
                <a:t>Nariz</a:t>
              </a:r>
              <a:endParaRPr lang="pt-PT" sz="11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5444" y="1245453"/>
              <a:ext cx="3200400" cy="850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1600" dirty="0" smtClean="0"/>
                <a:t>Compartimento de carga</a:t>
              </a:r>
              <a:endParaRPr lang="pt-PT" sz="11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29050" y="3320475"/>
              <a:ext cx="3200400" cy="4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1600" dirty="0" smtClean="0"/>
                <a:t>Reservatório</a:t>
              </a:r>
              <a:endParaRPr lang="pt-PT" sz="11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0050" y="3244276"/>
              <a:ext cx="3200400" cy="4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 smtClean="0"/>
                <a:t>Aseta</a:t>
              </a:r>
              <a:endParaRPr lang="pt-PT" sz="11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29050" y="6444675"/>
              <a:ext cx="3200400" cy="4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1600" dirty="0" smtClean="0"/>
                <a:t>Bocal de escape</a:t>
              </a:r>
              <a:endParaRPr lang="pt-PT" sz="11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0800000">
              <a:off x="3752850" y="552450"/>
              <a:ext cx="2209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>
              <a:off x="3676650" y="3751261"/>
              <a:ext cx="2209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>
              <a:off x="3829050" y="6875461"/>
              <a:ext cx="2209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3"/>
            <p:cNvGrpSpPr/>
            <p:nvPr/>
          </p:nvGrpSpPr>
          <p:grpSpPr>
            <a:xfrm>
              <a:off x="1085850" y="400050"/>
              <a:ext cx="4267200" cy="6477000"/>
              <a:chOff x="1085850" y="400050"/>
              <a:chExt cx="4267200" cy="647700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2581275" y="628650"/>
                <a:ext cx="1628775" cy="43434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 sz="1200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2581275" y="2305050"/>
                <a:ext cx="1628775" cy="43434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 sz="12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251406" y="664845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 sz="1200"/>
              </a:p>
            </p:txBody>
          </p:sp>
          <p:sp>
            <p:nvSpPr>
              <p:cNvPr id="37" name="Flowchart: Delay 36"/>
              <p:cNvSpPr/>
              <p:nvPr/>
            </p:nvSpPr>
            <p:spPr>
              <a:xfrm rot="5400000">
                <a:off x="2765001" y="5203402"/>
                <a:ext cx="1245653" cy="1614948"/>
              </a:xfrm>
              <a:prstGeom prst="flowChartDelay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 sz="1200"/>
              </a:p>
            </p:txBody>
          </p:sp>
          <p:sp>
            <p:nvSpPr>
              <p:cNvPr id="38" name="Right Triangle 37"/>
              <p:cNvSpPr/>
              <p:nvPr/>
            </p:nvSpPr>
            <p:spPr>
              <a:xfrm>
                <a:off x="4210050" y="4028154"/>
                <a:ext cx="1143000" cy="1981200"/>
              </a:xfrm>
              <a:prstGeom prst="rt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 sz="1200"/>
              </a:p>
            </p:txBody>
          </p:sp>
          <p:sp>
            <p:nvSpPr>
              <p:cNvPr id="39" name="Right Triangle 38"/>
              <p:cNvSpPr/>
              <p:nvPr/>
            </p:nvSpPr>
            <p:spPr>
              <a:xfrm flipH="1">
                <a:off x="1437354" y="4010946"/>
                <a:ext cx="1143000" cy="1981200"/>
              </a:xfrm>
              <a:prstGeom prst="rt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 sz="1200"/>
              </a:p>
            </p:txBody>
          </p:sp>
          <p:sp>
            <p:nvSpPr>
              <p:cNvPr id="40" name="Rectangle 10"/>
              <p:cNvSpPr/>
              <p:nvPr/>
            </p:nvSpPr>
            <p:spPr>
              <a:xfrm>
                <a:off x="3295132" y="40005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 sz="1200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rot="16200000" flipH="1">
                <a:off x="1085850" y="3752850"/>
                <a:ext cx="1219200" cy="1219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/>
            <p:cNvCxnSpPr/>
            <p:nvPr/>
          </p:nvCxnSpPr>
          <p:spPr>
            <a:xfrm rot="10800000">
              <a:off x="3752850" y="1922462"/>
              <a:ext cx="2209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Como funciona um foguete d’água?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2248272"/>
            <a:ext cx="4038600" cy="3196952"/>
          </a:xfrm>
        </p:spPr>
        <p:txBody>
          <a:bodyPr/>
          <a:lstStyle/>
          <a:p>
            <a:r>
              <a:rPr lang="pt-PT" dirty="0" smtClean="0"/>
              <a:t>A força de ejecção da água origina uma força de reacção sobre o foguete que propulsiona o foguete para cima. </a:t>
            </a:r>
          </a:p>
          <a:p>
            <a:endParaRPr lang="pt-PT" dirty="0" smtClean="0"/>
          </a:p>
          <a:p>
            <a:r>
              <a:rPr lang="pt-PT" dirty="0" smtClean="0"/>
              <a:t>Se a força de propulsão for superior à força gravítica, o foguete levanta voo.</a:t>
            </a:r>
            <a:endParaRPr lang="pt-PT" dirty="0"/>
          </a:p>
        </p:txBody>
      </p:sp>
      <p:grpSp>
        <p:nvGrpSpPr>
          <p:cNvPr id="21" name="Content Placeholder 20"/>
          <p:cNvGrpSpPr>
            <a:grpSpLocks noGrp="1"/>
          </p:cNvGrpSpPr>
          <p:nvPr>
            <p:ph sz="half" idx="2"/>
          </p:nvPr>
        </p:nvGrpSpPr>
        <p:grpSpPr>
          <a:xfrm>
            <a:off x="4656138" y="1639341"/>
            <a:ext cx="4038600" cy="4525963"/>
            <a:chOff x="1314450" y="1695450"/>
            <a:chExt cx="3962400" cy="5505450"/>
          </a:xfrm>
        </p:grpSpPr>
        <p:grpSp>
          <p:nvGrpSpPr>
            <p:cNvPr id="22" name="Group 1"/>
            <p:cNvGrpSpPr/>
            <p:nvPr/>
          </p:nvGrpSpPr>
          <p:grpSpPr>
            <a:xfrm>
              <a:off x="2228850" y="1695450"/>
              <a:ext cx="2257284" cy="3733799"/>
              <a:chOff x="1437354" y="400050"/>
              <a:chExt cx="3915696" cy="6477000"/>
            </a:xfrm>
          </p:grpSpPr>
          <p:sp>
            <p:nvSpPr>
              <p:cNvPr id="26" name="Rounded Rectangle 2"/>
              <p:cNvSpPr/>
              <p:nvPr/>
            </p:nvSpPr>
            <p:spPr>
              <a:xfrm>
                <a:off x="2581275" y="628650"/>
                <a:ext cx="1628775" cy="43434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581275" y="2305050"/>
                <a:ext cx="1628775" cy="43434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251406" y="664845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9" name="Flowchart: Delay 28"/>
              <p:cNvSpPr/>
              <p:nvPr/>
            </p:nvSpPr>
            <p:spPr>
              <a:xfrm rot="5400000">
                <a:off x="2765001" y="5203402"/>
                <a:ext cx="1245653" cy="1614948"/>
              </a:xfrm>
              <a:prstGeom prst="flowChartDelay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0" name="Right Triangle 29"/>
              <p:cNvSpPr/>
              <p:nvPr/>
            </p:nvSpPr>
            <p:spPr>
              <a:xfrm>
                <a:off x="4210050" y="4028154"/>
                <a:ext cx="1143000" cy="1981200"/>
              </a:xfrm>
              <a:prstGeom prst="rt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1" name="Right Triangle 30"/>
              <p:cNvSpPr/>
              <p:nvPr/>
            </p:nvSpPr>
            <p:spPr>
              <a:xfrm flipH="1">
                <a:off x="1437354" y="4010946"/>
                <a:ext cx="1143000" cy="1981200"/>
              </a:xfrm>
              <a:prstGeom prst="rt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248946" y="40005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23" name="Up Arrow 22"/>
            <p:cNvSpPr/>
            <p:nvPr/>
          </p:nvSpPr>
          <p:spPr>
            <a:xfrm>
              <a:off x="4438650" y="2152650"/>
              <a:ext cx="838200" cy="1949116"/>
            </a:xfrm>
            <a:prstGeom prst="up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PT" sz="2400" dirty="0" smtClean="0"/>
                <a:t>Propulsão</a:t>
              </a:r>
              <a:endParaRPr lang="pt-PT" sz="2400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2990850" y="5353050"/>
              <a:ext cx="685800" cy="1847850"/>
            </a:xfrm>
            <a:prstGeom prst="triangle">
              <a:avLst/>
            </a:prstGeom>
            <a:gradFill>
              <a:gsLst>
                <a:gs pos="0">
                  <a:srgbClr val="5E9EFF">
                    <a:alpha val="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1314450" y="2076450"/>
              <a:ext cx="838200" cy="205740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PT" sz="2400" dirty="0" smtClean="0"/>
                <a:t>Gravidade</a:t>
              </a:r>
              <a:endParaRPr lang="pt-PT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Como funciona um foguete d’água?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38600" cy="4525963"/>
          </a:xfrm>
        </p:spPr>
        <p:txBody>
          <a:bodyPr/>
          <a:lstStyle/>
          <a:p>
            <a:endParaRPr lang="pt-PT" dirty="0" smtClean="0"/>
          </a:p>
          <a:p>
            <a:r>
              <a:rPr lang="pt-PT" dirty="0" smtClean="0"/>
              <a:t>A pressão interna do foguete é superior à pressão exterior (pressão atmosférica) o que leva a ejectar a água da base da garrafa a alta velocidade.</a:t>
            </a:r>
          </a:p>
        </p:txBody>
      </p:sp>
      <p:grpSp>
        <p:nvGrpSpPr>
          <p:cNvPr id="5" name="Content Placeholder 4"/>
          <p:cNvGrpSpPr>
            <a:grpSpLocks noGrp="1"/>
          </p:cNvGrpSpPr>
          <p:nvPr>
            <p:ph sz="half" idx="2"/>
          </p:nvPr>
        </p:nvGrpSpPr>
        <p:grpSpPr>
          <a:xfrm>
            <a:off x="4656138" y="1600200"/>
            <a:ext cx="4038600" cy="4525963"/>
            <a:chOff x="933450" y="1009650"/>
            <a:chExt cx="5029200" cy="5257800"/>
          </a:xfrm>
        </p:grpSpPr>
        <p:grpSp>
          <p:nvGrpSpPr>
            <p:cNvPr id="6" name="Group 1"/>
            <p:cNvGrpSpPr/>
            <p:nvPr/>
          </p:nvGrpSpPr>
          <p:grpSpPr>
            <a:xfrm>
              <a:off x="2076450" y="1009650"/>
              <a:ext cx="3040423" cy="5029199"/>
              <a:chOff x="1437354" y="400050"/>
              <a:chExt cx="3915696" cy="6477000"/>
            </a:xfrm>
          </p:grpSpPr>
          <p:sp>
            <p:nvSpPr>
              <p:cNvPr id="16" name="Rounded Rectangle 2"/>
              <p:cNvSpPr/>
              <p:nvPr/>
            </p:nvSpPr>
            <p:spPr>
              <a:xfrm>
                <a:off x="2581275" y="628650"/>
                <a:ext cx="1628775" cy="43434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581275" y="2305050"/>
                <a:ext cx="1628775" cy="43434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251406" y="664845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" name="Flowchart: Delay 18"/>
              <p:cNvSpPr/>
              <p:nvPr/>
            </p:nvSpPr>
            <p:spPr>
              <a:xfrm rot="5400000">
                <a:off x="2765001" y="5203402"/>
                <a:ext cx="1245653" cy="1614948"/>
              </a:xfrm>
              <a:prstGeom prst="flowChartDelay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>
                <a:off x="4210050" y="4028154"/>
                <a:ext cx="1143000" cy="1981200"/>
              </a:xfrm>
              <a:prstGeom prst="rt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" name="Right Triangle 20"/>
              <p:cNvSpPr/>
              <p:nvPr/>
            </p:nvSpPr>
            <p:spPr>
              <a:xfrm flipH="1">
                <a:off x="1437354" y="4010946"/>
                <a:ext cx="1143000" cy="1981200"/>
              </a:xfrm>
              <a:prstGeom prst="rt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248946" y="40005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295650" y="34480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dirty="0" smtClean="0"/>
                <a:t>p</a:t>
              </a:r>
              <a:r>
                <a:rPr lang="pt-PT" dirty="0" smtClean="0"/>
                <a:t>in</a:t>
              </a:r>
              <a:endParaRPr lang="pt-PT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43450" y="29146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dirty="0" smtClean="0"/>
                <a:t>p</a:t>
              </a:r>
              <a:r>
                <a:rPr lang="pt-PT" dirty="0" smtClean="0"/>
                <a:t>ext</a:t>
              </a:r>
              <a:endParaRPr lang="pt-PT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72050" y="17716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dirty="0" smtClean="0"/>
                <a:t>p</a:t>
              </a:r>
              <a:r>
                <a:rPr lang="pt-PT" dirty="0" smtClean="0"/>
                <a:t>ext</a:t>
              </a:r>
              <a:endParaRPr lang="pt-PT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24450" y="399163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dirty="0" smtClean="0"/>
                <a:t>p</a:t>
              </a:r>
              <a:r>
                <a:rPr lang="pt-PT" dirty="0" smtClean="0"/>
                <a:t>ext</a:t>
              </a:r>
              <a:endParaRPr lang="pt-PT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67250" y="574423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dirty="0" smtClean="0"/>
                <a:t>p</a:t>
              </a:r>
              <a:r>
                <a:rPr lang="pt-PT" dirty="0" smtClean="0"/>
                <a:t>ext</a:t>
              </a:r>
              <a:endParaRPr lang="pt-PT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47850" y="32194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dirty="0" smtClean="0"/>
                <a:t>p</a:t>
              </a:r>
              <a:r>
                <a:rPr lang="pt-PT" dirty="0" smtClean="0"/>
                <a:t>ext</a:t>
              </a:r>
              <a:endParaRPr lang="pt-PT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33450" y="19240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dirty="0" smtClean="0"/>
                <a:t>p</a:t>
              </a:r>
              <a:r>
                <a:rPr lang="pt-PT" dirty="0" smtClean="0"/>
                <a:t>ext</a:t>
              </a:r>
              <a:endParaRPr lang="pt-PT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85850" y="414403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dirty="0" smtClean="0"/>
                <a:t>p</a:t>
              </a:r>
              <a:r>
                <a:rPr lang="pt-PT" dirty="0" smtClean="0"/>
                <a:t>ext</a:t>
              </a:r>
              <a:endParaRPr lang="pt-PT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71650" y="57340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dirty="0" smtClean="0"/>
                <a:t>p</a:t>
              </a:r>
              <a:r>
                <a:rPr lang="pt-PT" dirty="0" smtClean="0"/>
                <a:t>ext</a:t>
              </a:r>
              <a:endParaRPr lang="pt-PT" sz="28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287792" y="2873489"/>
            <a:ext cx="1020512" cy="2068473"/>
            <a:chOff x="6287792" y="2873489"/>
            <a:chExt cx="1020512" cy="2068473"/>
          </a:xfrm>
        </p:grpSpPr>
        <p:cxnSp>
          <p:nvCxnSpPr>
            <p:cNvPr id="24" name="Straight Arrow Connector 23"/>
            <p:cNvCxnSpPr>
              <a:endCxn id="17" idx="0"/>
            </p:cNvCxnSpPr>
            <p:nvPr/>
          </p:nvCxnSpPr>
          <p:spPr>
            <a:xfrm rot="16200000" flipV="1">
              <a:off x="6629914" y="3038641"/>
              <a:ext cx="339487" cy="918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6978068" y="3227044"/>
              <a:ext cx="330236" cy="1296144"/>
              <a:chOff x="7020272" y="3284984"/>
              <a:chExt cx="288032" cy="1368152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7020272" y="3284984"/>
                <a:ext cx="28803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7020272" y="3626625"/>
                <a:ext cx="28803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7020272" y="3968266"/>
                <a:ext cx="28803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7020272" y="4309907"/>
                <a:ext cx="28803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7020272" y="4651548"/>
                <a:ext cx="28803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 flipH="1">
              <a:off x="6287792" y="3212976"/>
              <a:ext cx="330236" cy="1296144"/>
              <a:chOff x="7020272" y="3284984"/>
              <a:chExt cx="288032" cy="1368152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7020272" y="3284984"/>
                <a:ext cx="28803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7020272" y="3626625"/>
                <a:ext cx="28803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7020272" y="3968266"/>
                <a:ext cx="28803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7020272" y="4309907"/>
                <a:ext cx="28803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7020272" y="4651548"/>
                <a:ext cx="28803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Arrow Connector 57"/>
            <p:cNvCxnSpPr/>
            <p:nvPr/>
          </p:nvCxnSpPr>
          <p:spPr>
            <a:xfrm rot="5400000">
              <a:off x="6839458" y="4761148"/>
              <a:ext cx="36083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5400000">
              <a:off x="6696236" y="4761148"/>
              <a:ext cx="36083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>
              <a:off x="6552220" y="4761148"/>
              <a:ext cx="36083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>
              <a:off x="6408204" y="4761148"/>
              <a:ext cx="36083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>
              <a:off x="6264188" y="4761148"/>
              <a:ext cx="36083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6983474" y="4761148"/>
              <a:ext cx="36083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372200" y="5259349"/>
            <a:ext cx="792088" cy="473907"/>
            <a:chOff x="6372200" y="5259349"/>
            <a:chExt cx="792088" cy="473907"/>
          </a:xfrm>
        </p:grpSpPr>
        <p:cxnSp>
          <p:nvCxnSpPr>
            <p:cNvPr id="68" name="Straight Arrow Connector 67"/>
            <p:cNvCxnSpPr/>
            <p:nvPr/>
          </p:nvCxnSpPr>
          <p:spPr>
            <a:xfrm rot="5400000">
              <a:off x="6535483" y="5485076"/>
              <a:ext cx="465522" cy="1406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5400000">
              <a:off x="6816481" y="5385448"/>
              <a:ext cx="473906" cy="22170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6200000" flipH="1">
              <a:off x="6246101" y="5385449"/>
              <a:ext cx="473906" cy="22170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6444208" y="6051437"/>
            <a:ext cx="576064" cy="473907"/>
            <a:chOff x="4355976" y="5979429"/>
            <a:chExt cx="576064" cy="473907"/>
          </a:xfrm>
        </p:grpSpPr>
        <p:cxnSp>
          <p:nvCxnSpPr>
            <p:cNvPr id="77" name="Straight Arrow Connector 76"/>
            <p:cNvCxnSpPr/>
            <p:nvPr/>
          </p:nvCxnSpPr>
          <p:spPr>
            <a:xfrm rot="5400000">
              <a:off x="4411247" y="6205156"/>
              <a:ext cx="465522" cy="1406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5400000">
              <a:off x="4229877" y="6105528"/>
              <a:ext cx="473906" cy="22170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16200000" flipH="1">
              <a:off x="4584233" y="6105529"/>
              <a:ext cx="473906" cy="22170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149080"/>
            <a:ext cx="2304256" cy="820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924528" cy="2808312"/>
          </a:xfrm>
        </p:spPr>
        <p:txBody>
          <a:bodyPr/>
          <a:lstStyle/>
          <a:p>
            <a:r>
              <a:rPr lang="pt-PT" sz="6000" dirty="0" smtClean="0">
                <a:solidFill>
                  <a:schemeClr val="accent1">
                    <a:lumMod val="75000"/>
                  </a:schemeClr>
                </a:solidFill>
              </a:rPr>
              <a:t>Quanto mais água melhor?</a:t>
            </a:r>
            <a:endParaRPr lang="pt-PT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55776" y="2708920"/>
            <a:ext cx="6408712" cy="1295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Considerando uma pressão inicial constante</a:t>
            </a:r>
            <a:endParaRPr kumimoji="0" lang="pt-PT" sz="2800" b="0" i="0" u="none" strike="noStrike" kern="1200" cap="none" spc="-15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ontent Placeholder 4"/>
          <p:cNvGrpSpPr>
            <a:grpSpLocks noGrp="1"/>
          </p:cNvGrpSpPr>
          <p:nvPr>
            <p:ph sz="half" idx="4294967295"/>
          </p:nvPr>
        </p:nvGrpSpPr>
        <p:grpSpPr>
          <a:xfrm>
            <a:off x="3995936" y="1772816"/>
            <a:ext cx="1728192" cy="4680520"/>
            <a:chOff x="2228850" y="1695450"/>
            <a:chExt cx="2257284" cy="5693456"/>
          </a:xfrm>
        </p:grpSpPr>
        <p:grpSp>
          <p:nvGrpSpPr>
            <p:cNvPr id="5" name="Group 1"/>
            <p:cNvGrpSpPr/>
            <p:nvPr/>
          </p:nvGrpSpPr>
          <p:grpSpPr>
            <a:xfrm>
              <a:off x="2228850" y="1695450"/>
              <a:ext cx="2257284" cy="3733799"/>
              <a:chOff x="1437354" y="400050"/>
              <a:chExt cx="3915696" cy="6477000"/>
            </a:xfrm>
          </p:grpSpPr>
          <p:sp>
            <p:nvSpPr>
              <p:cNvPr id="7" name="Rounded Rectangle 2"/>
              <p:cNvSpPr/>
              <p:nvPr/>
            </p:nvSpPr>
            <p:spPr>
              <a:xfrm>
                <a:off x="2581275" y="628650"/>
                <a:ext cx="1628775" cy="43434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8" name="Rounded Rectangle 8"/>
              <p:cNvSpPr/>
              <p:nvPr/>
            </p:nvSpPr>
            <p:spPr>
              <a:xfrm>
                <a:off x="2581275" y="2305050"/>
                <a:ext cx="1628775" cy="43434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angle 9"/>
              <p:cNvSpPr/>
              <p:nvPr/>
            </p:nvSpPr>
            <p:spPr>
              <a:xfrm>
                <a:off x="3251406" y="664845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0" name="Flowchart: Delay 10"/>
              <p:cNvSpPr/>
              <p:nvPr/>
            </p:nvSpPr>
            <p:spPr>
              <a:xfrm rot="5400000">
                <a:off x="2626145" y="5064547"/>
                <a:ext cx="1523363" cy="1614948"/>
              </a:xfrm>
              <a:prstGeom prst="flowChartDelay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1" name="Right Triangle 11"/>
              <p:cNvSpPr/>
              <p:nvPr/>
            </p:nvSpPr>
            <p:spPr>
              <a:xfrm>
                <a:off x="4210050" y="4028154"/>
                <a:ext cx="1143000" cy="1981200"/>
              </a:xfrm>
              <a:prstGeom prst="rt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2" name="Right Triangle 12"/>
              <p:cNvSpPr/>
              <p:nvPr/>
            </p:nvSpPr>
            <p:spPr>
              <a:xfrm flipH="1">
                <a:off x="1437354" y="4010946"/>
                <a:ext cx="1143000" cy="1981200"/>
              </a:xfrm>
              <a:prstGeom prst="rt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3" name="Rectangle 13"/>
              <p:cNvSpPr/>
              <p:nvPr/>
            </p:nvSpPr>
            <p:spPr>
              <a:xfrm>
                <a:off x="3248946" y="40005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6" name="Isosceles Triangle 6"/>
            <p:cNvSpPr/>
            <p:nvPr/>
          </p:nvSpPr>
          <p:spPr>
            <a:xfrm>
              <a:off x="2990849" y="5353050"/>
              <a:ext cx="685800" cy="2035856"/>
            </a:xfrm>
            <a:prstGeom prst="triangle">
              <a:avLst/>
            </a:prstGeom>
            <a:gradFill>
              <a:gsLst>
                <a:gs pos="0">
                  <a:srgbClr val="5E9EFF">
                    <a:alpha val="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4" name="Content Placeholder 4"/>
          <p:cNvGrpSpPr>
            <a:grpSpLocks noGrp="1"/>
          </p:cNvGrpSpPr>
          <p:nvPr>
            <p:ph sz="half" idx="4294967295"/>
          </p:nvPr>
        </p:nvGrpSpPr>
        <p:grpSpPr>
          <a:xfrm>
            <a:off x="1187624" y="1772816"/>
            <a:ext cx="1728192" cy="3761884"/>
            <a:chOff x="2228850" y="1695450"/>
            <a:chExt cx="2257284" cy="4576013"/>
          </a:xfrm>
        </p:grpSpPr>
        <p:grpSp>
          <p:nvGrpSpPr>
            <p:cNvPr id="15" name="Group 1"/>
            <p:cNvGrpSpPr/>
            <p:nvPr/>
          </p:nvGrpSpPr>
          <p:grpSpPr>
            <a:xfrm>
              <a:off x="2228850" y="1695450"/>
              <a:ext cx="2257284" cy="3733799"/>
              <a:chOff x="1437354" y="400050"/>
              <a:chExt cx="3915696" cy="6477000"/>
            </a:xfrm>
          </p:grpSpPr>
          <p:sp>
            <p:nvSpPr>
              <p:cNvPr id="17" name="Rounded Rectangle 2"/>
              <p:cNvSpPr/>
              <p:nvPr/>
            </p:nvSpPr>
            <p:spPr>
              <a:xfrm>
                <a:off x="2579432" y="703939"/>
                <a:ext cx="1628776" cy="4343399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" name="Rounded Rectangle 8"/>
              <p:cNvSpPr/>
              <p:nvPr/>
            </p:nvSpPr>
            <p:spPr>
              <a:xfrm>
                <a:off x="2581275" y="2305050"/>
                <a:ext cx="1628775" cy="43434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" name="Rectangle 9"/>
              <p:cNvSpPr/>
              <p:nvPr/>
            </p:nvSpPr>
            <p:spPr>
              <a:xfrm>
                <a:off x="3251406" y="664845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0" name="Flowchart: Delay 10"/>
              <p:cNvSpPr/>
              <p:nvPr/>
            </p:nvSpPr>
            <p:spPr>
              <a:xfrm rot="5400000">
                <a:off x="1799783" y="4218594"/>
                <a:ext cx="3190839" cy="1631540"/>
              </a:xfrm>
              <a:prstGeom prst="flowChartDelay">
                <a:avLst/>
              </a:prstGeom>
              <a:solidFill>
                <a:srgbClr val="00B0F0"/>
              </a:solidFill>
              <a:ln w="349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1" name="Right Triangle 11"/>
              <p:cNvSpPr/>
              <p:nvPr/>
            </p:nvSpPr>
            <p:spPr>
              <a:xfrm>
                <a:off x="4210050" y="4028154"/>
                <a:ext cx="1143000" cy="1981200"/>
              </a:xfrm>
              <a:prstGeom prst="rt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" name="Right Triangle 12"/>
              <p:cNvSpPr/>
              <p:nvPr/>
            </p:nvSpPr>
            <p:spPr>
              <a:xfrm flipH="1">
                <a:off x="1437354" y="4010946"/>
                <a:ext cx="1143000" cy="1981200"/>
              </a:xfrm>
              <a:prstGeom prst="rt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" name="Rectangle 13"/>
              <p:cNvSpPr/>
              <p:nvPr/>
            </p:nvSpPr>
            <p:spPr>
              <a:xfrm>
                <a:off x="3248946" y="40005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16" name="Isosceles Triangle 6"/>
            <p:cNvSpPr/>
            <p:nvPr/>
          </p:nvSpPr>
          <p:spPr>
            <a:xfrm>
              <a:off x="3169385" y="5374298"/>
              <a:ext cx="366643" cy="897165"/>
            </a:xfrm>
            <a:prstGeom prst="triangle">
              <a:avLst/>
            </a:prstGeom>
            <a:gradFill>
              <a:gsLst>
                <a:gs pos="0">
                  <a:srgbClr val="5E9EFF">
                    <a:alpha val="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5" name="Content Placeholder 4"/>
          <p:cNvGrpSpPr>
            <a:grpSpLocks noGrp="1"/>
          </p:cNvGrpSpPr>
          <p:nvPr>
            <p:ph sz="half" idx="4294967295"/>
          </p:nvPr>
        </p:nvGrpSpPr>
        <p:grpSpPr>
          <a:xfrm>
            <a:off x="6732240" y="1700808"/>
            <a:ext cx="1728192" cy="3689876"/>
            <a:chOff x="2228850" y="1695450"/>
            <a:chExt cx="2257284" cy="4488421"/>
          </a:xfrm>
        </p:grpSpPr>
        <p:grpSp>
          <p:nvGrpSpPr>
            <p:cNvPr id="26" name="Group 1"/>
            <p:cNvGrpSpPr/>
            <p:nvPr/>
          </p:nvGrpSpPr>
          <p:grpSpPr>
            <a:xfrm>
              <a:off x="2228850" y="1695450"/>
              <a:ext cx="2257284" cy="3733799"/>
              <a:chOff x="1437354" y="400050"/>
              <a:chExt cx="3915696" cy="6477000"/>
            </a:xfrm>
          </p:grpSpPr>
          <p:sp>
            <p:nvSpPr>
              <p:cNvPr id="28" name="Rounded Rectangle 2"/>
              <p:cNvSpPr/>
              <p:nvPr/>
            </p:nvSpPr>
            <p:spPr>
              <a:xfrm>
                <a:off x="2581275" y="628650"/>
                <a:ext cx="1628775" cy="43434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9" name="Rounded Rectangle 8"/>
              <p:cNvSpPr/>
              <p:nvPr/>
            </p:nvSpPr>
            <p:spPr>
              <a:xfrm>
                <a:off x="2581275" y="2305050"/>
                <a:ext cx="1628775" cy="43434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0" name="Rectangle 9"/>
              <p:cNvSpPr/>
              <p:nvPr/>
            </p:nvSpPr>
            <p:spPr>
              <a:xfrm>
                <a:off x="3251406" y="664845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1" name="Flowchart: Delay 10"/>
              <p:cNvSpPr/>
              <p:nvPr/>
            </p:nvSpPr>
            <p:spPr>
              <a:xfrm rot="5400000">
                <a:off x="3081979" y="5520381"/>
                <a:ext cx="611695" cy="1614948"/>
              </a:xfrm>
              <a:prstGeom prst="flowChartDelay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2" name="Right Triangle 11"/>
              <p:cNvSpPr/>
              <p:nvPr/>
            </p:nvSpPr>
            <p:spPr>
              <a:xfrm>
                <a:off x="4210050" y="4028154"/>
                <a:ext cx="1143000" cy="1981200"/>
              </a:xfrm>
              <a:prstGeom prst="rt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3" name="Right Triangle 12"/>
              <p:cNvSpPr/>
              <p:nvPr/>
            </p:nvSpPr>
            <p:spPr>
              <a:xfrm flipH="1">
                <a:off x="1437354" y="4010946"/>
                <a:ext cx="1143000" cy="1981200"/>
              </a:xfrm>
              <a:prstGeom prst="rt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4" name="Rectangle 13"/>
              <p:cNvSpPr/>
              <p:nvPr/>
            </p:nvSpPr>
            <p:spPr>
              <a:xfrm>
                <a:off x="3248946" y="40005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27" name="Isosceles Triangle 6"/>
            <p:cNvSpPr/>
            <p:nvPr/>
          </p:nvSpPr>
          <p:spPr>
            <a:xfrm>
              <a:off x="3075332" y="5374298"/>
              <a:ext cx="507264" cy="809573"/>
            </a:xfrm>
            <a:prstGeom prst="triangle">
              <a:avLst/>
            </a:prstGeom>
            <a:gradFill>
              <a:gsLst>
                <a:gs pos="0">
                  <a:srgbClr val="5E9EFF">
                    <a:alpha val="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9" name="Multiplicar 38"/>
          <p:cNvSpPr/>
          <p:nvPr/>
        </p:nvSpPr>
        <p:spPr>
          <a:xfrm>
            <a:off x="6300192" y="836712"/>
            <a:ext cx="2592288" cy="475252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Multiplicar 39"/>
          <p:cNvSpPr/>
          <p:nvPr/>
        </p:nvSpPr>
        <p:spPr>
          <a:xfrm>
            <a:off x="683568" y="836712"/>
            <a:ext cx="2592288" cy="475252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1043608" y="548680"/>
            <a:ext cx="7315215" cy="5486411"/>
            <a:chOff x="1043608" y="548680"/>
            <a:chExt cx="7315215" cy="5486411"/>
          </a:xfrm>
        </p:grpSpPr>
        <p:pic>
          <p:nvPicPr>
            <p:cNvPr id="7" name="Imagem 6" descr="vescape_p-a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608" y="548680"/>
              <a:ext cx="7315215" cy="5486411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3347864" y="5661248"/>
              <a:ext cx="3024336" cy="307777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PT" sz="1400" dirty="0" smtClean="0">
                  <a:solidFill>
                    <a:schemeClr val="bg1"/>
                  </a:solidFill>
                </a:rPr>
                <a:t>Proporção inicial de ar  </a:t>
              </a:r>
              <a:endParaRPr lang="pt-PT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" name="Conexão recta 9"/>
          <p:cNvCxnSpPr/>
          <p:nvPr/>
        </p:nvCxnSpPr>
        <p:spPr>
          <a:xfrm rot="5400000">
            <a:off x="1727684" y="3320988"/>
            <a:ext cx="439248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 rot="16200000">
            <a:off x="189385" y="3059087"/>
            <a:ext cx="2592287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Velocidade de escape (m/s)</a:t>
            </a: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516216" y="5733256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Condições!</a:t>
            </a:r>
            <a:endParaRPr lang="pt-PT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947248" y="5657671"/>
            <a:ext cx="2196752" cy="1200329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Condições iniciais: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Pressão - 3bar</a:t>
            </a:r>
          </a:p>
          <a:p>
            <a:r>
              <a:rPr lang="pt-PT" dirty="0" err="1" smtClean="0">
                <a:solidFill>
                  <a:schemeClr val="bg1"/>
                </a:solidFill>
              </a:rPr>
              <a:t>Theta-</a:t>
            </a:r>
            <a:r>
              <a:rPr lang="pt-PT" dirty="0" smtClean="0">
                <a:solidFill>
                  <a:schemeClr val="bg1"/>
                </a:solidFill>
              </a:rPr>
              <a:t> 60º</a:t>
            </a:r>
          </a:p>
          <a:p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2" name="Chamada rectangular 21"/>
          <p:cNvSpPr/>
          <p:nvPr/>
        </p:nvSpPr>
        <p:spPr>
          <a:xfrm>
            <a:off x="4860032" y="2060848"/>
            <a:ext cx="2483768" cy="1872208"/>
          </a:xfrm>
          <a:prstGeom prst="wedgeRectCallout">
            <a:avLst>
              <a:gd name="adj1" fmla="val -85671"/>
              <a:gd name="adj2" fmla="val 54482"/>
            </a:avLst>
          </a:prstGeom>
          <a:solidFill>
            <a:schemeClr val="accent2">
              <a:lumMod val="60000"/>
              <a:lumOff val="4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>
                <a:solidFill>
                  <a:schemeClr val="tx1"/>
                </a:solidFill>
              </a:rPr>
              <a:t>Condições ideais:</a:t>
            </a:r>
          </a:p>
          <a:p>
            <a:pPr algn="ctr"/>
            <a:r>
              <a:rPr lang="pt-PT" sz="2400" dirty="0" smtClean="0">
                <a:solidFill>
                  <a:schemeClr val="tx1"/>
                </a:solidFill>
              </a:rPr>
              <a:t>2/3 de ar</a:t>
            </a:r>
          </a:p>
          <a:p>
            <a:pPr algn="ctr"/>
            <a:r>
              <a:rPr lang="pt-PT" sz="2400" dirty="0" smtClean="0">
                <a:solidFill>
                  <a:schemeClr val="tx1"/>
                </a:solidFill>
              </a:rPr>
              <a:t>1/3 de água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Como é a trajectória do foguete?</a:t>
            </a:r>
            <a:endParaRPr lang="pt-PT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7544" y="2780928"/>
            <a:ext cx="8532441" cy="2671877"/>
            <a:chOff x="-848683" y="2305050"/>
            <a:chExt cx="8049583" cy="2671877"/>
          </a:xfrm>
        </p:grpSpPr>
        <p:graphicFrame>
          <p:nvGraphicFramePr>
            <p:cNvPr id="14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" y="2305050"/>
            <a:ext cx="7200899" cy="2355469"/>
          </p:xfrm>
          <a:graphic>
            <a:graphicData uri="http://schemas.openxmlformats.org/presentationml/2006/ole">
              <p:oleObj spid="_x0000_s2051" name="PI3" r:id="rId3" imgW="8551981" imgH="2131980" progId="">
                <p:embed/>
              </p:oleObj>
            </a:graphicData>
          </a:graphic>
        </p:graphicFrame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2000250" y="2990850"/>
              <a:ext cx="3429000" cy="705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B0F0"/>
                  </a:solidFill>
                </a:rPr>
                <a:t>Apogeu</a:t>
              </a:r>
              <a:endParaRPr lang="en-US" sz="2000" dirty="0">
                <a:solidFill>
                  <a:srgbClr val="00B0F0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rgbClr val="00B0F0"/>
                  </a:solidFill>
                </a:rPr>
                <a:t>(</a:t>
              </a:r>
              <a:r>
                <a:rPr lang="en-US" sz="2000" dirty="0" err="1" smtClean="0">
                  <a:solidFill>
                    <a:srgbClr val="00B0F0"/>
                  </a:solidFill>
                </a:rPr>
                <a:t>ponto</a:t>
              </a:r>
              <a:r>
                <a:rPr lang="en-US" sz="2000" dirty="0" smtClean="0">
                  <a:solidFill>
                    <a:srgbClr val="00B0F0"/>
                  </a:solidFill>
                </a:rPr>
                <a:t> de </a:t>
              </a:r>
              <a:r>
                <a:rPr lang="en-US" sz="2000" dirty="0" err="1" smtClean="0">
                  <a:solidFill>
                    <a:srgbClr val="00B0F0"/>
                  </a:solidFill>
                </a:rPr>
                <a:t>altura</a:t>
              </a:r>
              <a:r>
                <a:rPr lang="en-US" sz="2000" dirty="0" smtClean="0">
                  <a:solidFill>
                    <a:srgbClr val="00B0F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B0F0"/>
                  </a:solidFill>
                </a:rPr>
                <a:t>máxima</a:t>
              </a:r>
              <a:r>
                <a:rPr lang="en-US" sz="2000" dirty="0" smtClean="0">
                  <a:solidFill>
                    <a:srgbClr val="00B0F0"/>
                  </a:solidFill>
                </a:rPr>
                <a:t>)</a:t>
              </a:r>
              <a:endParaRPr 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2990850" y="4210050"/>
              <a:ext cx="1257559" cy="76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B0F0"/>
                  </a:solidFill>
                </a:rPr>
                <a:t>X</a:t>
              </a:r>
              <a:endParaRPr lang="en-US" sz="2400" dirty="0">
                <a:solidFill>
                  <a:srgbClr val="00B0F0"/>
                </a:solidFill>
              </a:endParaRPr>
            </a:p>
            <a:p>
              <a:pPr algn="ctr"/>
              <a:r>
                <a:rPr lang="en-US" sz="2000" dirty="0" err="1" smtClean="0">
                  <a:solidFill>
                    <a:srgbClr val="00B0F0"/>
                  </a:solidFill>
                </a:rPr>
                <a:t>Alcance</a:t>
              </a:r>
              <a:endParaRPr 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-848683" y="3140968"/>
              <a:ext cx="2286000" cy="705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2000" dirty="0" err="1" smtClean="0">
                  <a:solidFill>
                    <a:srgbClr val="00B0F0"/>
                  </a:solidFill>
                </a:rPr>
                <a:t>Ângulo</a:t>
              </a:r>
              <a:r>
                <a:rPr lang="en-US" sz="2000" dirty="0" smtClean="0">
                  <a:solidFill>
                    <a:srgbClr val="00B0F0"/>
                  </a:solidFill>
                </a:rPr>
                <a:t> de </a:t>
              </a:r>
              <a:r>
                <a:rPr lang="en-US" sz="2000" dirty="0" err="1" smtClean="0">
                  <a:solidFill>
                    <a:srgbClr val="00B0F0"/>
                  </a:solidFill>
                </a:rPr>
                <a:t>lançamento</a:t>
              </a:r>
              <a:endParaRPr 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H="1">
              <a:off x="5048250" y="2622676"/>
              <a:ext cx="246017" cy="2260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PT" sz="2000">
                <a:solidFill>
                  <a:srgbClr val="00B0F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934244" y="3448050"/>
              <a:ext cx="761206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37"/>
          <p:cNvSpPr txBox="1"/>
          <p:nvPr/>
        </p:nvSpPr>
        <p:spPr>
          <a:xfrm>
            <a:off x="6228184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0B0F0"/>
                </a:solidFill>
              </a:rPr>
              <a:t>Sem considerar o arrasto</a:t>
            </a:r>
            <a:endParaRPr lang="pt-PT" dirty="0">
              <a:solidFill>
                <a:srgbClr val="00B0F0"/>
              </a:solidFill>
            </a:endParaRPr>
          </a:p>
        </p:txBody>
      </p:sp>
      <p:sp>
        <p:nvSpPr>
          <p:cNvPr id="12" name="Text Box 1035"/>
          <p:cNvSpPr txBox="1">
            <a:spLocks noChangeArrowheads="1"/>
          </p:cNvSpPr>
          <p:nvPr/>
        </p:nvSpPr>
        <p:spPr bwMode="auto">
          <a:xfrm>
            <a:off x="1115616" y="2348880"/>
            <a:ext cx="1572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Propulsão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22" name="Rectangle 1036"/>
          <p:cNvSpPr>
            <a:spLocks noChangeArrowheads="1"/>
          </p:cNvSpPr>
          <p:nvPr/>
        </p:nvSpPr>
        <p:spPr bwMode="auto">
          <a:xfrm>
            <a:off x="6876256" y="2708920"/>
            <a:ext cx="17604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Queda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livre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cxnSp>
        <p:nvCxnSpPr>
          <p:cNvPr id="24" name="Conexão recta 23"/>
          <p:cNvCxnSpPr/>
          <p:nvPr/>
        </p:nvCxnSpPr>
        <p:spPr>
          <a:xfrm rot="5400000">
            <a:off x="1475656" y="3429000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468</Words>
  <Application>Microsoft Office PowerPoint</Application>
  <PresentationFormat>Apresentação no Ecrã (4:3)</PresentationFormat>
  <Paragraphs>116</Paragraphs>
  <Slides>25</Slides>
  <Notes>1</Notes>
  <HiddenSlides>0</HiddenSlides>
  <MMClips>4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27" baseType="lpstr">
      <vt:lpstr>IntroducingPowerPoint2007</vt:lpstr>
      <vt:lpstr>PI3</vt:lpstr>
      <vt:lpstr>Foguetes  propulsionados  a água   2010</vt:lpstr>
      <vt:lpstr>O que é um foguete?</vt:lpstr>
      <vt:lpstr>Como é constituído um foguete d’água?</vt:lpstr>
      <vt:lpstr>Como funciona um foguete d’água?</vt:lpstr>
      <vt:lpstr>Como funciona um foguete d’água?</vt:lpstr>
      <vt:lpstr>Quanto mais água melhor?</vt:lpstr>
      <vt:lpstr>Diapositivo 7</vt:lpstr>
      <vt:lpstr>Diapositivo 8</vt:lpstr>
      <vt:lpstr>Como é a trajectória do foguete?</vt:lpstr>
      <vt:lpstr>Diapositivo 10</vt:lpstr>
      <vt:lpstr>Fase de propulsão </vt:lpstr>
      <vt:lpstr>Diapositivo 12</vt:lpstr>
      <vt:lpstr>Fase de propulsão </vt:lpstr>
      <vt:lpstr>Diapositivo 14</vt:lpstr>
      <vt:lpstr>Ângulos de lançamento</vt:lpstr>
      <vt:lpstr>Diapositivo 16</vt:lpstr>
      <vt:lpstr>Diapositivo 17</vt:lpstr>
      <vt:lpstr>Resultados  observados</vt:lpstr>
      <vt:lpstr>Diapositivo 19</vt:lpstr>
      <vt:lpstr>Estabilidade do voo</vt:lpstr>
      <vt:lpstr>O espaço de lançamentos</vt:lpstr>
      <vt:lpstr>O lançador</vt:lpstr>
      <vt:lpstr>Diapositivo 23</vt:lpstr>
      <vt:lpstr>Diapositivo 24</vt:lpstr>
      <vt:lpstr>Realizado por:                   Coordenado por: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2010-08-26T09:47:42Z</dcterms:created>
  <dcterms:modified xsi:type="dcterms:W3CDTF">2010-09-02T14:10:15Z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